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1"/>
  </p:sldMasterIdLst>
  <p:notesMasterIdLst>
    <p:notesMasterId r:id="rId15"/>
  </p:notesMasterIdLst>
  <p:sldIdLst>
    <p:sldId id="755" r:id="rId2"/>
    <p:sldId id="916" r:id="rId3"/>
    <p:sldId id="902" r:id="rId4"/>
    <p:sldId id="917" r:id="rId5"/>
    <p:sldId id="920" r:id="rId6"/>
    <p:sldId id="912" r:id="rId7"/>
    <p:sldId id="918" r:id="rId8"/>
    <p:sldId id="908" r:id="rId9"/>
    <p:sldId id="914" r:id="rId10"/>
    <p:sldId id="919" r:id="rId11"/>
    <p:sldId id="904" r:id="rId12"/>
    <p:sldId id="906" r:id="rId13"/>
    <p:sldId id="910" r:id="rId14"/>
  </p:sldIdLst>
  <p:sldSz cx="12192000" cy="6858000"/>
  <p:notesSz cx="6735763" cy="9866313"/>
  <p:embeddedFontLst>
    <p:embeddedFont>
      <p:font typeface="KoPub돋움체 Bold" panose="020B0600000101010101" charset="-127"/>
      <p:bold r:id="rId16"/>
    </p:embeddedFont>
    <p:embeddedFont>
      <p:font typeface="KoPub돋움체 Medium" panose="020B0600000101010101" charset="-127"/>
      <p:regular r:id="rId17"/>
    </p:embeddedFont>
    <p:embeddedFont>
      <p:font typeface="KoPubWorld돋움체 Bold" panose="00000800000000000000" pitchFamily="2" charset="-127"/>
      <p:bold r:id="rId18"/>
    </p:embeddedFont>
    <p:embeddedFont>
      <p:font typeface="KoPubWorld돋움체 Medium" panose="00000600000000000000" pitchFamily="2" charset="-127"/>
      <p:regular r:id="rId19"/>
    </p:embeddedFont>
    <p:embeddedFont>
      <p:font typeface="KoPubWorld돋움체_Pro Bold" panose="00000800000000000000" pitchFamily="50" charset="-127"/>
      <p:bold r:id="rId20"/>
    </p:embeddedFont>
    <p:embeddedFont>
      <p:font typeface="KoPubWorld돋움체_Pro Medium" panose="00000600000000000000" pitchFamily="50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현지 정" initials="현정" lastIdx="1" clrIdx="0">
    <p:extLst>
      <p:ext uri="{19B8F6BF-5375-455C-9EA6-DF929625EA0E}">
        <p15:presenceInfo xmlns:p15="http://schemas.microsoft.com/office/powerpoint/2012/main" userId="d8ce99cba2bd86ce" providerId="Windows Live"/>
      </p:ext>
    </p:extLst>
  </p:cmAuthor>
  <p:cmAuthor id="2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F6B"/>
    <a:srgbClr val="1E3A8A"/>
    <a:srgbClr val="EDEDED"/>
    <a:srgbClr val="8EB4E3"/>
    <a:srgbClr val="FDEADA"/>
    <a:srgbClr val="0000CC"/>
    <a:srgbClr val="498BF7"/>
    <a:srgbClr val="97BED9"/>
    <a:srgbClr val="B594D6"/>
    <a:srgbClr val="B9D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5" autoAdjust="0"/>
    <p:restoredTop sz="95894" autoAdjust="0"/>
  </p:normalViewPr>
  <p:slideViewPr>
    <p:cSldViewPr>
      <p:cViewPr varScale="1">
        <p:scale>
          <a:sx n="108" d="100"/>
          <a:sy n="108" d="100"/>
        </p:scale>
        <p:origin x="534" y="102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813"/>
          </a:xfrm>
          <a:prstGeom prst="rect">
            <a:avLst/>
          </a:prstGeom>
        </p:spPr>
        <p:txBody>
          <a:bodyPr vert="horz" lIns="90644" tIns="45322" rIns="90644" bIns="45322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1" cy="494813"/>
          </a:xfrm>
          <a:prstGeom prst="rect">
            <a:avLst/>
          </a:prstGeom>
        </p:spPr>
        <p:txBody>
          <a:bodyPr vert="horz" lIns="90644" tIns="45322" rIns="90644" bIns="45322"/>
          <a:lstStyle>
            <a:lvl1pPr algn="r">
              <a:defRPr sz="1200"/>
            </a:lvl1pPr>
          </a:lstStyle>
          <a:p>
            <a:pPr lvl="0">
              <a:defRPr/>
            </a:pPr>
            <a:fld id="{FEB0190D-0CD7-4760-B981-64AC656B6695}" type="datetime1">
              <a:rPr lang="ko-KR" altLang="en-US"/>
              <a:pPr lvl="0">
                <a:defRPr/>
              </a:pPr>
              <a:t>2026-06-15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891" y="4747996"/>
            <a:ext cx="5387982" cy="3884437"/>
          </a:xfrm>
          <a:prstGeom prst="rect">
            <a:avLst/>
          </a:prstGeom>
        </p:spPr>
        <p:txBody>
          <a:bodyPr vert="horz" lIns="90644" tIns="45322" rIns="90644" bIns="45322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572" y="9371501"/>
            <a:ext cx="2918621" cy="494813"/>
          </a:xfrm>
          <a:prstGeom prst="rect">
            <a:avLst/>
          </a:prstGeom>
        </p:spPr>
        <p:txBody>
          <a:bodyPr vert="horz" lIns="90644" tIns="45322" rIns="90644" bIns="45322" anchor="b"/>
          <a:lstStyle>
            <a:lvl1pPr algn="r">
              <a:defRPr sz="1200"/>
            </a:lvl1pPr>
          </a:lstStyle>
          <a:p>
            <a:pPr lvl="0">
              <a:defRPr/>
            </a:pPr>
            <a:fld id="{E002A475-6EC9-487A-9F35-6BC4AA58B35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2F2C-AD40-418E-A869-80278257CA93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1B11-F610-45D4-9271-1A9648E03995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634EE-D376-4054-9D9A-D57A8CFD66E3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B362-A9BA-4527-8A39-5CDA3D7553B0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A6A0-43A4-4887-8201-F4B425C973B5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10887001" cy="496855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 flipH="1">
            <a:off x="335360" y="1052736"/>
            <a:ext cx="11521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858F-1A09-4151-B810-0BC7E23C0C2C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B23C-9566-4173-8601-25C766FF8FAD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71B2-1CD2-4E98-97F6-E2A5DDA2E27B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78C6-B24E-4B83-8E24-87643CC1FA5E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9974-EB82-43EB-A8E8-99368F645A9A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EA4B-5F9E-42AB-B50D-86DD0A050E45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F6AD-F0E3-435D-B652-2FF164862A5C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05E8-5F5E-4481-9162-A67C34E3E1D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1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914411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0" indent="-285753" algn="l" defTabSz="914411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877" y="1916832"/>
            <a:ext cx="9619941" cy="1912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50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2026-2</a:t>
            </a:r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학기 수강신청 제도 변경 안내</a:t>
            </a:r>
            <a:endParaRPr lang="en-US" altLang="ko-KR" sz="4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사전수강신청 </a:t>
            </a:r>
            <a:r>
              <a:rPr lang="en-US" altLang="ko-KR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C0A5D-254D-4FD5-9189-47C7448EF3C3}"/>
              </a:ext>
            </a:extLst>
          </p:cNvPr>
          <p:cNvSpPr txBox="1"/>
          <p:nvPr/>
        </p:nvSpPr>
        <p:spPr>
          <a:xfrm>
            <a:off x="4727849" y="4869160"/>
            <a:ext cx="2880319" cy="508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latin typeface="KoPub돋움체 Bold" panose="02020603020101020101" pitchFamily="18" charset="-127"/>
                <a:ea typeface="KoPub돋움체 Bold" panose="02020603020101020101" pitchFamily="18" charset="-127"/>
                <a:cs typeface="Times New Roman" pitchFamily="18" charset="0"/>
              </a:rPr>
              <a:t>교무처 학사지원팀</a:t>
            </a:r>
            <a:endParaRPr lang="en-US" altLang="ko-KR" sz="2000" b="1" dirty="0">
              <a:latin typeface="KoPub돋움체 Bold" panose="02020603020101020101" pitchFamily="18" charset="-127"/>
              <a:ea typeface="KoPub돋움체 Bold" panose="0202060302010102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1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E0390D03-F4F2-4931-A0EF-68AAB5A0ED93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4. 2026-2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 수강신청 일정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aphicFrame>
        <p:nvGraphicFramePr>
          <p:cNvPr id="90" name="표 7">
            <a:extLst>
              <a:ext uri="{FF2B5EF4-FFF2-40B4-BE49-F238E27FC236}">
                <a16:creationId xmlns:a16="http://schemas.microsoft.com/office/drawing/2014/main" id="{8A724468-889F-44B8-A294-7E4E65037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91159"/>
              </p:ext>
            </p:extLst>
          </p:nvPr>
        </p:nvGraphicFramePr>
        <p:xfrm>
          <a:off x="976778" y="1340768"/>
          <a:ext cx="9439702" cy="5084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34369759"/>
                    </a:ext>
                  </a:extLst>
                </a:gridCol>
                <a:gridCol w="1424669">
                  <a:extLst>
                    <a:ext uri="{9D8B030D-6E8A-4147-A177-3AD203B41FA5}">
                      <a16:colId xmlns:a16="http://schemas.microsoft.com/office/drawing/2014/main" val="3380004889"/>
                    </a:ext>
                  </a:extLst>
                </a:gridCol>
                <a:gridCol w="5062705">
                  <a:extLst>
                    <a:ext uri="{9D8B030D-6E8A-4147-A177-3AD203B41FA5}">
                      <a16:colId xmlns:a16="http://schemas.microsoft.com/office/drawing/2014/main" val="2901064546"/>
                    </a:ext>
                  </a:extLst>
                </a:gridCol>
              </a:tblGrid>
              <a:tr h="358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구 분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정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70737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희망과목담기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사전수강신청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2026.07.20.(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10:00 ~ 07.22.(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17:00 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72351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사전수강신청 결과 확인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08.03.(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10:00 ~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05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외국인 교환학생 및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_Pro Medium" panose="00000600000000000000" pitchFamily="50" charset="-127"/>
                        <a:ea typeface="KoPubWorld돋움체_Pro Medium" panose="00000600000000000000" pitchFamily="50" charset="-127"/>
                        <a:cs typeface="KoPubWorld돋움체_Pro Medium" panose="00000600000000000000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 장애학생 수강신청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08.04.(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01085"/>
                  </a:ext>
                </a:extLst>
              </a:tr>
              <a:tr h="123955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학년별 수강신청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_Pro Medium" panose="00000600000000000000" pitchFamily="50" charset="-127"/>
                        <a:ea typeface="KoPubWorld돋움체_Pro Medium" panose="00000600000000000000" pitchFamily="50" charset="-127"/>
                        <a:cs typeface="KoPubWorld돋움체_Pro Medium" panose="00000600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재학생 및 복학생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KoPubWorld돋움체_Pro Medium" panose="00000600000000000000" pitchFamily="50" charset="-127"/>
                        <a:ea typeface="KoPubWorld돋움체_Pro Medium" panose="00000600000000000000" pitchFamily="50" charset="-127"/>
                        <a:cs typeface="KoPubWorld돋움체_Pro Medium" panose="00000600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4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08.05.(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17881"/>
                  </a:ext>
                </a:extLst>
              </a:tr>
              <a:tr h="241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3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08.06.(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목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498635"/>
                  </a:ext>
                </a:extLst>
              </a:tr>
              <a:tr h="123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08.07.(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금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86056"/>
                  </a:ext>
                </a:extLst>
              </a:tr>
              <a:tr h="123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08.10.(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1071"/>
                  </a:ext>
                </a:extLst>
              </a:tr>
              <a:tr h="123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다전공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08.11.(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97170"/>
                  </a:ext>
                </a:extLst>
              </a:tr>
              <a:tr h="1239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전학년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08.12.(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359334"/>
                  </a:ext>
                </a:extLst>
              </a:tr>
              <a:tr h="1239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외국인 교환학생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2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차 수강신청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08.13.(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목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08.14.(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금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74934"/>
                  </a:ext>
                </a:extLst>
              </a:tr>
              <a:tr h="1239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외국인 신입생 수강신청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08.25.(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08.26.(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수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76048"/>
                  </a:ext>
                </a:extLst>
              </a:tr>
              <a:tr h="1239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_Pro Medium" panose="00000600000000000000" pitchFamily="50" charset="-127"/>
                          <a:ea typeface="KoPubWorld돋움체_Pro Medium" panose="00000600000000000000" pitchFamily="50" charset="-127"/>
                          <a:cs typeface="KoPubWorld돋움체_Pro Medium" panose="00000600000000000000" pitchFamily="50" charset="-127"/>
                        </a:rPr>
                        <a:t>외국인 편입생 수강신청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08.27.(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목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10:30 ~ 17:00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3441"/>
                  </a:ext>
                </a:extLst>
              </a:tr>
            </a:tbl>
          </a:graphicData>
        </a:graphic>
      </p:graphicFrame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8F263D8-1A32-4A8D-99D5-EAAB9440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00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E7E3234-A588-4507-9AB3-31975969B8B6}"/>
              </a:ext>
            </a:extLst>
          </p:cNvPr>
          <p:cNvSpPr/>
          <p:nvPr/>
        </p:nvSpPr>
        <p:spPr>
          <a:xfrm>
            <a:off x="335360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붙임</a:t>
            </a:r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단과대학별 마일리지 부여 현황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11FEE99-2A9D-4E1A-8DE3-5ACFF629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2292424-DC6F-4ED5-9488-30D16CA1E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69759"/>
              </p:ext>
            </p:extLst>
          </p:nvPr>
        </p:nvGraphicFramePr>
        <p:xfrm>
          <a:off x="474943" y="1484784"/>
          <a:ext cx="10873208" cy="5139797"/>
        </p:xfrm>
        <a:graphic>
          <a:graphicData uri="http://schemas.openxmlformats.org/drawingml/2006/table">
            <a:tbl>
              <a:tblPr/>
              <a:tblGrid>
                <a:gridCol w="2281093">
                  <a:extLst>
                    <a:ext uri="{9D8B030D-6E8A-4147-A177-3AD203B41FA5}">
                      <a16:colId xmlns:a16="http://schemas.microsoft.com/office/drawing/2014/main" val="1591517225"/>
                    </a:ext>
                  </a:extLst>
                </a:gridCol>
                <a:gridCol w="2255411">
                  <a:extLst>
                    <a:ext uri="{9D8B030D-6E8A-4147-A177-3AD203B41FA5}">
                      <a16:colId xmlns:a16="http://schemas.microsoft.com/office/drawing/2014/main" val="2912200257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8669239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350495307"/>
                    </a:ext>
                  </a:extLst>
                </a:gridCol>
              </a:tblGrid>
              <a:tr h="492188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단과대학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최대수강학점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전공 마일리지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717377"/>
                  </a:ext>
                </a:extLst>
              </a:tr>
              <a:tr h="280836">
                <a:tc rowSpan="2"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문과대학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생활과학대학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아동가족학과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주거환경학과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의상학과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체육대학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982000"/>
                  </a:ext>
                </a:extLst>
              </a:tr>
              <a:tr h="28083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131411"/>
                  </a:ext>
                </a:extLst>
              </a:tr>
              <a:tr h="787387"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이과대학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생활과학대학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식품영양학과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약학대학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약과학과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공과대학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전자정보대학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응용과학대학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생명과학대학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자유전공학부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소프트웨어융합대학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인공지능학과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소프트웨어융합학과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98272"/>
                  </a:ext>
                </a:extLst>
              </a:tr>
              <a:tr h="280836">
                <a:tc rowSpan="2"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정경대학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경영대학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호텔관광대학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(Hospitality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경영학과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조리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&amp;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푸드디자인학과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글로벌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Hospitality·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관광학과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음악대학</a:t>
                      </a:r>
                      <a:r>
                        <a:rPr lang="en-US" altLang="ko-KR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무용학부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2017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446155"/>
                  </a:ext>
                </a:extLst>
              </a:tr>
              <a:tr h="28083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53931"/>
                  </a:ext>
                </a:extLst>
              </a:tr>
              <a:tr h="280836">
                <a:tc rowSpan="2"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호텔관광대학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관광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·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엔터테인먼트학부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문화관광산업학과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조리산업학과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미술대학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78912"/>
                  </a:ext>
                </a:extLst>
              </a:tr>
              <a:tr h="28083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601961"/>
                  </a:ext>
                </a:extLst>
              </a:tr>
              <a:tr h="280836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간호과학대학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간호학과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:190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:200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604425"/>
                  </a:ext>
                </a:extLst>
              </a:tr>
              <a:tr h="5718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110" marR="0" indent="-1181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 </a:t>
                      </a:r>
                    </a:p>
                    <a:p>
                      <a:pPr marL="118110" marR="0" indent="-11811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단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교직이수자는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 180 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교직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 210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050082"/>
                  </a:ext>
                </a:extLst>
              </a:tr>
              <a:tr h="3735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간호학과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편입생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:190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:200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510572"/>
                  </a:ext>
                </a:extLst>
              </a:tr>
              <a:tr h="280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편입생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-60" dirty="0" err="1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교직이수자는</a:t>
                      </a: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19</a:t>
                      </a: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</a:t>
                      </a:r>
                      <a:r>
                        <a:rPr lang="ko-KR" altLang="en-US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-6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774756"/>
                  </a:ext>
                </a:extLst>
              </a:tr>
              <a:tr h="280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교직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:190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:200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1787"/>
                  </a:ext>
                </a:extLst>
              </a:tr>
            </a:tbl>
          </a:graphicData>
        </a:graphic>
      </p:graphicFrame>
      <p:sp>
        <p:nvSpPr>
          <p:cNvPr id="7" name="슬라이드 번호 개체 틀 2">
            <a:extLst>
              <a:ext uri="{FF2B5EF4-FFF2-40B4-BE49-F238E27FC236}">
                <a16:creationId xmlns:a16="http://schemas.microsoft.com/office/drawing/2014/main" id="{1ADB14C4-B47B-4DC0-96B9-EC9960809556}"/>
              </a:ext>
            </a:extLst>
          </p:cNvPr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1905E8-5F5E-4481-9162-A67C34E3E1D0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56B1D-E4E9-4D35-AB73-AD2B31B68202}"/>
              </a:ext>
            </a:extLst>
          </p:cNvPr>
          <p:cNvSpPr txBox="1"/>
          <p:nvPr/>
        </p:nvSpPr>
        <p:spPr>
          <a:xfrm>
            <a:off x="441085" y="1207785"/>
            <a:ext cx="1097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※ 1</a:t>
            </a:r>
            <a:r>
              <a:rPr lang="ko-KR" altLang="en-US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</a:t>
            </a:r>
            <a:r>
              <a:rPr lang="en-US" altLang="ko-KR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/2</a:t>
            </a:r>
            <a:r>
              <a:rPr lang="ko-KR" altLang="en-US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 최대수강학점은 학생의 등록예정학기 기준으로 적용됨</a:t>
            </a:r>
            <a:endParaRPr sz="1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616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E10F397-7FAE-2A3E-6F4B-9039B531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63CA81E-5396-D5EF-4DFA-BDC4812E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77678CF-6D8A-41FF-B45F-E7D4F4321F0E}"/>
              </a:ext>
            </a:extLst>
          </p:cNvPr>
          <p:cNvSpPr/>
          <p:nvPr/>
        </p:nvSpPr>
        <p:spPr>
          <a:xfrm>
            <a:off x="335360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붙임</a:t>
            </a:r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단과대학별 마일리지 부여 현황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CAEDC8-C8D3-4EA7-A67B-F92EB52B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11D37809-EBCE-462A-8A70-88A00950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67665EA-0B05-4B5B-B777-878BC9B0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슬라이드 번호 개체 틀 2">
            <a:extLst>
              <a:ext uri="{FF2B5EF4-FFF2-40B4-BE49-F238E27FC236}">
                <a16:creationId xmlns:a16="http://schemas.microsoft.com/office/drawing/2014/main" id="{4E9471DD-FE60-4CC8-809F-2E745E840D87}"/>
              </a:ext>
            </a:extLst>
          </p:cNvPr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1905E8-5F5E-4481-9162-A67C34E3E1D0}" type="slidenum">
              <a:rPr lang="ko-KR" altLang="en-US" smtClean="0"/>
              <a:pPr/>
              <a:t>12</a:t>
            </a:fld>
            <a:endParaRPr lang="ko-KR" altLang="en-US"/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57BB182E-C394-46BB-BE79-C5CC0CFE2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54516"/>
              </p:ext>
            </p:extLst>
          </p:nvPr>
        </p:nvGraphicFramePr>
        <p:xfrm>
          <a:off x="479375" y="1484784"/>
          <a:ext cx="10873209" cy="4875898"/>
        </p:xfrm>
        <a:graphic>
          <a:graphicData uri="http://schemas.openxmlformats.org/drawingml/2006/table">
            <a:tbl>
              <a:tblPr/>
              <a:tblGrid>
                <a:gridCol w="4464497">
                  <a:extLst>
                    <a:ext uri="{9D8B030D-6E8A-4147-A177-3AD203B41FA5}">
                      <a16:colId xmlns:a16="http://schemas.microsoft.com/office/drawing/2014/main" val="3076392305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94796844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789746531"/>
                    </a:ext>
                  </a:extLst>
                </a:gridCol>
              </a:tblGrid>
              <a:tr h="5123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단과대학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최대수강학점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전공 마일리지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8379"/>
                  </a:ext>
                </a:extLst>
              </a:tr>
              <a:tr h="588524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의학계열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의과대학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한의과대학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치과대학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약학대학 약학과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(6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230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260961"/>
                  </a:ext>
                </a:extLst>
              </a:tr>
              <a:tr h="30631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약학대학 약학과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(2+4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년제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한약학과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925596"/>
                  </a:ext>
                </a:extLst>
              </a:tr>
              <a:tr h="322060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컴퓨터공학과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6680" marR="0" indent="-10668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-3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2023</a:t>
                      </a:r>
                      <a:r>
                        <a:rPr lang="ko-KR" altLang="en-US" sz="1200" kern="0" spc="-3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:210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98195"/>
                  </a:ext>
                </a:extLst>
              </a:tr>
              <a:tr h="3220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5201"/>
                  </a:ext>
                </a:extLst>
              </a:tr>
              <a:tr h="306318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국제대학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  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73653"/>
                  </a:ext>
                </a:extLst>
              </a:tr>
              <a:tr h="306318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예술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·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디자인대학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글로벌문화기술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융합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65998"/>
                  </a:ext>
                </a:extLst>
              </a:tr>
              <a:tr h="306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173165"/>
                  </a:ext>
                </a:extLst>
              </a:tr>
              <a:tr h="306318">
                <a:tc rowSpan="4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자율전공학부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30954"/>
                  </a:ext>
                </a:extLst>
              </a:tr>
              <a:tr h="306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2020~2024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356777"/>
                  </a:ext>
                </a:extLst>
              </a:tr>
              <a:tr h="306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00" marR="127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5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2025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endParaRPr lang="ko-KR" altLang="en-US" sz="1200" kern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12700" marR="127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서울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C </a:t>
                      </a:r>
                      <a:r>
                        <a:rPr lang="ko-KR" altLang="en-US" sz="1200" kern="0" spc="-200" dirty="0" err="1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열린전공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학년은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-2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kern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491227"/>
                  </a:ext>
                </a:extLst>
              </a:tr>
              <a:tr h="3515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열린전공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  180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44987"/>
                  </a:ext>
                </a:extLst>
              </a:tr>
              <a:tr h="306318">
                <a:tc row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외국어대학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이전 입학생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학기당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180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144102"/>
                  </a:ext>
                </a:extLst>
              </a:tr>
              <a:tr h="3063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*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2019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학년도 이후 입학생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 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15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학점</a:t>
                      </a: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:180  2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학기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:150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27939" marR="27939" marT="7724" marB="7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5012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7626C6-A62E-4A1D-8F04-AE748346B296}"/>
              </a:ext>
            </a:extLst>
          </p:cNvPr>
          <p:cNvSpPr txBox="1"/>
          <p:nvPr/>
        </p:nvSpPr>
        <p:spPr>
          <a:xfrm>
            <a:off x="441085" y="1207785"/>
            <a:ext cx="1097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※ 1</a:t>
            </a:r>
            <a:r>
              <a:rPr lang="ko-KR" altLang="en-US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</a:t>
            </a:r>
            <a:r>
              <a:rPr lang="en-US" altLang="ko-KR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/2</a:t>
            </a:r>
            <a:r>
              <a:rPr lang="ko-KR" altLang="en-US" sz="1200" b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 최대수강학점은 학생의 등록예정학기 기준으로 적용됨</a:t>
            </a:r>
            <a:endParaRPr sz="1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33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15BAD0-75EF-4910-816D-40AE12C2EA76}"/>
              </a:ext>
            </a:extLst>
          </p:cNvPr>
          <p:cNvSpPr txBox="1"/>
          <p:nvPr/>
        </p:nvSpPr>
        <p:spPr>
          <a:xfrm>
            <a:off x="5519937" y="2955929"/>
            <a:ext cx="1346844" cy="977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50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Times New Roman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44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EOD</a:t>
            </a:r>
            <a:endParaRPr lang="en-US" altLang="ko-KR" sz="4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8962AEC-C4F1-4A73-BEC4-6E58D614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5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D2C8A8-1093-4EF6-BD5D-05ADA2178F03}"/>
              </a:ext>
            </a:extLst>
          </p:cNvPr>
          <p:cNvSpPr txBox="1"/>
          <p:nvPr/>
        </p:nvSpPr>
        <p:spPr>
          <a:xfrm>
            <a:off x="1055441" y="836712"/>
            <a:ext cx="309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목차</a:t>
            </a:r>
            <a:r>
              <a:rPr lang="en-US" altLang="ko-KR" sz="2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BC126-EC96-45D6-84A8-E6B755546EE2}"/>
              </a:ext>
            </a:extLst>
          </p:cNvPr>
          <p:cNvSpPr txBox="1"/>
          <p:nvPr/>
        </p:nvSpPr>
        <p:spPr>
          <a:xfrm>
            <a:off x="695400" y="6197242"/>
            <a:ext cx="64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[</a:t>
            </a:r>
            <a:r>
              <a:rPr lang="ko-KR" altLang="en-US" sz="20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붙임</a:t>
            </a:r>
            <a:r>
              <a:rPr lang="en-US" altLang="ko-KR" sz="20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 </a:t>
            </a:r>
            <a:r>
              <a:rPr lang="ko-KR" altLang="en-US" sz="20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단과대학별 마일리지 부여 현황</a:t>
            </a:r>
            <a:endParaRPr sz="20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321FF05-E866-4F7A-9556-6010C5A7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B3349-563B-4292-A250-E3EA4C097E77}"/>
              </a:ext>
            </a:extLst>
          </p:cNvPr>
          <p:cNvSpPr txBox="1"/>
          <p:nvPr/>
        </p:nvSpPr>
        <p:spPr>
          <a:xfrm>
            <a:off x="695400" y="2276872"/>
            <a:ext cx="82089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사전수강신청제도 도입</a:t>
            </a:r>
            <a:endParaRPr lang="en-US" altLang="ko-KR" sz="2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6BF84-B9CA-4CAE-AEBB-17C42FB96151}"/>
              </a:ext>
            </a:extLst>
          </p:cNvPr>
          <p:cNvSpPr txBox="1"/>
          <p:nvPr/>
        </p:nvSpPr>
        <p:spPr>
          <a:xfrm>
            <a:off x="695400" y="3073584"/>
            <a:ext cx="640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AutoNum type="arabicPeriod" startAt="2"/>
            </a:pPr>
            <a:r>
              <a:rPr lang="ko-KR" alt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마일리지를 사용한 </a:t>
            </a:r>
            <a:r>
              <a:rPr lang="ko-KR" altLang="en-US" sz="2200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endParaRPr lang="en-US" altLang="ko-KR" sz="2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7ADD69-5D64-4465-A1E2-31F4B400E97B}"/>
              </a:ext>
            </a:extLst>
          </p:cNvPr>
          <p:cNvSpPr txBox="1"/>
          <p:nvPr/>
        </p:nvSpPr>
        <p:spPr>
          <a:xfrm>
            <a:off x="695400" y="4513744"/>
            <a:ext cx="640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4</a:t>
            </a:r>
            <a:r>
              <a:rPr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 </a:t>
            </a:r>
            <a:r>
              <a:rPr lang="ko-KR" alt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 결과 확인</a:t>
            </a:r>
            <a:endParaRPr sz="2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1053E-8CC1-4F72-8478-4610B7CE12B0}"/>
              </a:ext>
            </a:extLst>
          </p:cNvPr>
          <p:cNvSpPr txBox="1"/>
          <p:nvPr/>
        </p:nvSpPr>
        <p:spPr>
          <a:xfrm>
            <a:off x="695400" y="5316121"/>
            <a:ext cx="640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5</a:t>
            </a:r>
            <a:r>
              <a:rPr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 </a:t>
            </a:r>
            <a:r>
              <a:rPr 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2026-2</a:t>
            </a:r>
            <a:r>
              <a:rPr lang="ko-KR" alt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학기 수강신청 일정</a:t>
            </a:r>
            <a:endParaRPr sz="2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3929E-F592-4DFD-9328-8ADEE218B773}"/>
              </a:ext>
            </a:extLst>
          </p:cNvPr>
          <p:cNvSpPr txBox="1"/>
          <p:nvPr/>
        </p:nvSpPr>
        <p:spPr>
          <a:xfrm>
            <a:off x="695400" y="3794825"/>
            <a:ext cx="640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 </a:t>
            </a:r>
            <a:r>
              <a:rPr lang="ko-KR" altLang="en-US" sz="22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정원 확인</a:t>
            </a:r>
            <a:endParaRPr sz="22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6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6">
            <a:extLst>
              <a:ext uri="{FF2B5EF4-FFF2-40B4-BE49-F238E27FC236}">
                <a16:creationId xmlns:a16="http://schemas.microsoft.com/office/drawing/2014/main" id="{B24901A7-4B58-4A9B-96D3-52AFDF7DDB0A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1.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사전수강신청제도 도입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20DE0-95AA-0E3D-F459-0A279602EC66}"/>
              </a:ext>
            </a:extLst>
          </p:cNvPr>
          <p:cNvSpPr txBox="1"/>
          <p:nvPr/>
        </p:nvSpPr>
        <p:spPr>
          <a:xfrm>
            <a:off x="479376" y="1340768"/>
            <a:ext cx="8208912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사전수강신청제도란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: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으로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담은 과목을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일정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범위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내에서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수강신청으로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확정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하는 것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76AE218-9777-5930-6D5A-39150F8872DA}"/>
              </a:ext>
            </a:extLst>
          </p:cNvPr>
          <p:cNvSpPr/>
          <p:nvPr/>
        </p:nvSpPr>
        <p:spPr>
          <a:xfrm>
            <a:off x="1072520" y="3265750"/>
            <a:ext cx="4663440" cy="1417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5CFC9-73B2-B0AE-B801-A189DDD88BE1}"/>
              </a:ext>
            </a:extLst>
          </p:cNvPr>
          <p:cNvSpPr txBox="1"/>
          <p:nvPr/>
        </p:nvSpPr>
        <p:spPr>
          <a:xfrm>
            <a:off x="1163960" y="331147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인원이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</a:t>
            </a:r>
            <a:r>
              <a:rPr sz="2000" b="1" dirty="0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</a:t>
            </a:r>
            <a:r>
              <a:rPr sz="2000" b="1" dirty="0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이하</a:t>
            </a:r>
            <a:endParaRPr sz="1600" b="1" dirty="0">
              <a:solidFill>
                <a:srgbClr val="C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285ED5E-FC99-6CC5-9093-77022C05DB65}"/>
              </a:ext>
            </a:extLst>
          </p:cNvPr>
          <p:cNvSpPr/>
          <p:nvPr/>
        </p:nvSpPr>
        <p:spPr>
          <a:xfrm>
            <a:off x="1163960" y="3741238"/>
            <a:ext cx="4480560" cy="365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526239-C5EB-4E9D-EA78-19A968592CE4}"/>
              </a:ext>
            </a:extLst>
          </p:cNvPr>
          <p:cNvSpPr txBox="1"/>
          <p:nvPr/>
        </p:nvSpPr>
        <p:spPr>
          <a:xfrm>
            <a:off x="1163960" y="40083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희망자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전원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자동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 확정</a:t>
            </a:r>
            <a:endParaRPr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E36B7EE-C497-8AA0-2E8B-6E413953F930}"/>
              </a:ext>
            </a:extLst>
          </p:cNvPr>
          <p:cNvSpPr/>
          <p:nvPr/>
        </p:nvSpPr>
        <p:spPr>
          <a:xfrm>
            <a:off x="6096000" y="3215120"/>
            <a:ext cx="4663440" cy="14679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B036E-2C54-33E9-8FA2-7B8B6D165B2B}"/>
              </a:ext>
            </a:extLst>
          </p:cNvPr>
          <p:cNvSpPr txBox="1"/>
          <p:nvPr/>
        </p:nvSpPr>
        <p:spPr>
          <a:xfrm>
            <a:off x="6187440" y="328827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인원이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</a:t>
            </a:r>
            <a:r>
              <a:rPr sz="2000" b="1" dirty="0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</a:t>
            </a:r>
            <a:r>
              <a:rPr sz="2000" b="1" dirty="0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초과</a:t>
            </a:r>
            <a:endParaRPr sz="1600" b="1" dirty="0">
              <a:solidFill>
                <a:srgbClr val="C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9EB2C00C-4223-4EE3-DFBD-B277F992A5F1}"/>
              </a:ext>
            </a:extLst>
          </p:cNvPr>
          <p:cNvSpPr/>
          <p:nvPr/>
        </p:nvSpPr>
        <p:spPr>
          <a:xfrm>
            <a:off x="6187440" y="3718039"/>
            <a:ext cx="4480560" cy="36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5602A-30C1-8DF8-06CB-35D847CD147E}"/>
              </a:ext>
            </a:extLst>
          </p:cNvPr>
          <p:cNvSpPr txBox="1"/>
          <p:nvPr/>
        </p:nvSpPr>
        <p:spPr>
          <a:xfrm>
            <a:off x="6187440" y="3969639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정원의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30%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까지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 확정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
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잔여석은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기간에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선착순</a:t>
            </a:r>
            <a:r>
              <a:rPr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</a:t>
            </a:r>
            <a:endParaRPr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96394-146E-6175-758E-5F9957A099AE}"/>
              </a:ext>
            </a:extLst>
          </p:cNvPr>
          <p:cNvSpPr txBox="1"/>
          <p:nvPr/>
        </p:nvSpPr>
        <p:spPr>
          <a:xfrm>
            <a:off x="1055440" y="4770437"/>
            <a:ext cx="813476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예시</a:t>
            </a:r>
            <a:r>
              <a:rPr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과목의</a:t>
            </a:r>
            <a:r>
              <a:rPr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4학년 </a:t>
            </a:r>
            <a:r>
              <a:rPr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정원이</a:t>
            </a:r>
            <a:r>
              <a:rPr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sz="16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명일 </a:t>
            </a:r>
            <a:r>
              <a:rPr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경우</a:t>
            </a:r>
            <a:endParaRPr lang="en-US" sz="16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• </a:t>
            </a:r>
            <a:r>
              <a:rPr lang="ko-KR" altLang="en-US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인원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 미만 → 전원 수강신청 확정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• </a:t>
            </a:r>
            <a:r>
              <a:rPr lang="ko-KR" altLang="en-US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인원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 초과 →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 확정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                                           </a:t>
            </a:r>
            <a:r>
              <a:rPr lang="ko-KR" altLang="en-US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잔여석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(7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학년별 수강신청 기간에 선착순 수강신청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4D5BF-2C94-4C82-90BB-308CC8E197A4}"/>
              </a:ext>
            </a:extLst>
          </p:cNvPr>
          <p:cNvSpPr txBox="1"/>
          <p:nvPr/>
        </p:nvSpPr>
        <p:spPr>
          <a:xfrm>
            <a:off x="479376" y="2595754"/>
            <a:ext cx="820891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희망과목을 수강신청으로 확정하는 방법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2B7D06F-401F-44CC-859E-2257BB23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49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82F9DB51-3A27-45AD-B480-B9FA5A5FDD4E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1.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사전수강신청제도 도입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526147-0E6E-4AC8-AE66-D44FDA275369}"/>
              </a:ext>
            </a:extLst>
          </p:cNvPr>
          <p:cNvSpPr txBox="1"/>
          <p:nvPr/>
        </p:nvSpPr>
        <p:spPr>
          <a:xfrm>
            <a:off x="498648" y="1412776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인원이 정원 초과시 수강신청 확정 우선순위</a:t>
            </a:r>
            <a:endParaRPr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C3356F85-09E3-4018-8784-571D2D5C2BE6}"/>
              </a:ext>
            </a:extLst>
          </p:cNvPr>
          <p:cNvSpPr/>
          <p:nvPr/>
        </p:nvSpPr>
        <p:spPr>
          <a:xfrm>
            <a:off x="835967" y="2025409"/>
            <a:ext cx="1763511" cy="678397"/>
          </a:xfrm>
          <a:prstGeom prst="rect">
            <a:avLst/>
          </a:prstGeom>
          <a:solidFill>
            <a:srgbClr val="1E2D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</a:p>
          <a:p>
            <a:pPr algn="ctr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교양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배분이수 외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ACDF270B-2C5E-4C13-A5DE-A0AA456338AF}"/>
              </a:ext>
            </a:extLst>
          </p:cNvPr>
          <p:cNvSpPr/>
          <p:nvPr/>
        </p:nvSpPr>
        <p:spPr>
          <a:xfrm>
            <a:off x="2654344" y="2050552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B5FBE3-04B7-48D3-B69C-D58AA0D7A8EC}"/>
              </a:ext>
            </a:extLst>
          </p:cNvPr>
          <p:cNvSpPr txBox="1"/>
          <p:nvPr/>
        </p:nvSpPr>
        <p:spPr>
          <a:xfrm>
            <a:off x="2654344" y="2251416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①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입력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량</a:t>
            </a:r>
          </a:p>
        </p:txBody>
      </p:sp>
      <p:sp>
        <p:nvSpPr>
          <p:cNvPr id="54" name="Chevron 23">
            <a:extLst>
              <a:ext uri="{FF2B5EF4-FFF2-40B4-BE49-F238E27FC236}">
                <a16:creationId xmlns:a16="http://schemas.microsoft.com/office/drawing/2014/main" id="{8C177E60-A210-4B0F-900C-67D989209BAB}"/>
              </a:ext>
            </a:extLst>
          </p:cNvPr>
          <p:cNvSpPr/>
          <p:nvPr/>
        </p:nvSpPr>
        <p:spPr>
          <a:xfrm>
            <a:off x="4727848" y="2215144"/>
            <a:ext cx="201168" cy="320040"/>
          </a:xfrm>
          <a:prstGeom prst="chevron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F13A28BB-88FA-4B69-8615-42D1CF654CAB}"/>
              </a:ext>
            </a:extLst>
          </p:cNvPr>
          <p:cNvSpPr/>
          <p:nvPr/>
        </p:nvSpPr>
        <p:spPr>
          <a:xfrm>
            <a:off x="5015880" y="2050552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7CFD35-070B-453F-9CD6-8F3A2BEA88E9}"/>
              </a:ext>
            </a:extLst>
          </p:cNvPr>
          <p:cNvSpPr txBox="1"/>
          <p:nvPr/>
        </p:nvSpPr>
        <p:spPr>
          <a:xfrm>
            <a:off x="5015880" y="2251417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②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추첨</a:t>
            </a:r>
            <a:endParaRPr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949EA68E-B8CF-4AFD-A481-5B5E9937151C}"/>
              </a:ext>
            </a:extLst>
          </p:cNvPr>
          <p:cNvSpPr/>
          <p:nvPr/>
        </p:nvSpPr>
        <p:spPr>
          <a:xfrm>
            <a:off x="2654344" y="2879245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871D38-22C7-4805-87E9-7D75400D2D0E}"/>
              </a:ext>
            </a:extLst>
          </p:cNvPr>
          <p:cNvSpPr txBox="1"/>
          <p:nvPr/>
        </p:nvSpPr>
        <p:spPr>
          <a:xfrm>
            <a:off x="2654344" y="3080109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①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해당분야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미이수자</a:t>
            </a:r>
            <a:endParaRPr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9" name="Chevron 30">
            <a:extLst>
              <a:ext uri="{FF2B5EF4-FFF2-40B4-BE49-F238E27FC236}">
                <a16:creationId xmlns:a16="http://schemas.microsoft.com/office/drawing/2014/main" id="{A1BD6183-2F88-4D66-A8DB-7C0EE84E3637}"/>
              </a:ext>
            </a:extLst>
          </p:cNvPr>
          <p:cNvSpPr/>
          <p:nvPr/>
        </p:nvSpPr>
        <p:spPr>
          <a:xfrm>
            <a:off x="4727848" y="3043838"/>
            <a:ext cx="201168" cy="320040"/>
          </a:xfrm>
          <a:prstGeom prst="chevron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0" name="Rectangle 31">
            <a:extLst>
              <a:ext uri="{FF2B5EF4-FFF2-40B4-BE49-F238E27FC236}">
                <a16:creationId xmlns:a16="http://schemas.microsoft.com/office/drawing/2014/main" id="{816A3C0A-4C0F-4718-A0B5-D3A785B78D40}"/>
              </a:ext>
            </a:extLst>
          </p:cNvPr>
          <p:cNvSpPr/>
          <p:nvPr/>
        </p:nvSpPr>
        <p:spPr>
          <a:xfrm>
            <a:off x="5015880" y="2879245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5789EE-F861-4571-9C17-4C94E215BDBE}"/>
              </a:ext>
            </a:extLst>
          </p:cNvPr>
          <p:cNvSpPr txBox="1"/>
          <p:nvPr/>
        </p:nvSpPr>
        <p:spPr>
          <a:xfrm>
            <a:off x="5015880" y="3080109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②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입력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량</a:t>
            </a:r>
          </a:p>
        </p:txBody>
      </p:sp>
      <p:sp>
        <p:nvSpPr>
          <p:cNvPr id="62" name="Chevron 33">
            <a:extLst>
              <a:ext uri="{FF2B5EF4-FFF2-40B4-BE49-F238E27FC236}">
                <a16:creationId xmlns:a16="http://schemas.microsoft.com/office/drawing/2014/main" id="{68C80E46-873E-4B06-8ECC-BCE3139DE519}"/>
              </a:ext>
            </a:extLst>
          </p:cNvPr>
          <p:cNvSpPr/>
          <p:nvPr/>
        </p:nvSpPr>
        <p:spPr>
          <a:xfrm>
            <a:off x="7104112" y="3043838"/>
            <a:ext cx="201168" cy="320040"/>
          </a:xfrm>
          <a:prstGeom prst="chevron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3" name="Rectangle 34">
            <a:extLst>
              <a:ext uri="{FF2B5EF4-FFF2-40B4-BE49-F238E27FC236}">
                <a16:creationId xmlns:a16="http://schemas.microsoft.com/office/drawing/2014/main" id="{8A40748E-D300-45BA-B72B-6B5D5CA57C9A}"/>
              </a:ext>
            </a:extLst>
          </p:cNvPr>
          <p:cNvSpPr/>
          <p:nvPr/>
        </p:nvSpPr>
        <p:spPr>
          <a:xfrm>
            <a:off x="7392144" y="2879245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C2DE7F-F2D9-491F-AE33-C7916FA7F8E6}"/>
              </a:ext>
            </a:extLst>
          </p:cNvPr>
          <p:cNvSpPr txBox="1"/>
          <p:nvPr/>
        </p:nvSpPr>
        <p:spPr>
          <a:xfrm>
            <a:off x="7392144" y="3080109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③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추첨</a:t>
            </a:r>
            <a:endParaRPr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5" name="Chevron 36">
            <a:extLst>
              <a:ext uri="{FF2B5EF4-FFF2-40B4-BE49-F238E27FC236}">
                <a16:creationId xmlns:a16="http://schemas.microsoft.com/office/drawing/2014/main" id="{ECD65A63-5746-4192-8DE6-B3DE69666D91}"/>
              </a:ext>
            </a:extLst>
          </p:cNvPr>
          <p:cNvSpPr/>
          <p:nvPr/>
        </p:nvSpPr>
        <p:spPr>
          <a:xfrm>
            <a:off x="9455096" y="3043838"/>
            <a:ext cx="201168" cy="320040"/>
          </a:xfrm>
          <a:prstGeom prst="chevron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1A718D4F-5F21-4C18-B912-722F8D6F0EA9}"/>
              </a:ext>
            </a:extLst>
          </p:cNvPr>
          <p:cNvSpPr/>
          <p:nvPr/>
        </p:nvSpPr>
        <p:spPr>
          <a:xfrm>
            <a:off x="9711128" y="2879245"/>
            <a:ext cx="2001496" cy="658368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E128C6-E386-46BA-A165-3DB12A2E7BEA}"/>
              </a:ext>
            </a:extLst>
          </p:cNvPr>
          <p:cNvSpPr txBox="1"/>
          <p:nvPr/>
        </p:nvSpPr>
        <p:spPr>
          <a:xfrm>
            <a:off x="9711128" y="3080109"/>
            <a:ext cx="2001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④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해당분야</a:t>
            </a:r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기이수자</a:t>
            </a:r>
            <a:endParaRPr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C6FF793F-61B3-4924-B095-B97586C3B7AB}"/>
              </a:ext>
            </a:extLst>
          </p:cNvPr>
          <p:cNvSpPr/>
          <p:nvPr/>
        </p:nvSpPr>
        <p:spPr>
          <a:xfrm>
            <a:off x="839416" y="2894619"/>
            <a:ext cx="1763511" cy="678397"/>
          </a:xfrm>
          <a:prstGeom prst="rect">
            <a:avLst/>
          </a:prstGeom>
          <a:solidFill>
            <a:srgbClr val="1E2D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교양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배분이수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D5B1E66C-95E6-4A39-BDE5-14072236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365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30556F7A-2B97-4AF0-B5DE-CD1F5AF8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4365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A74DA81-A8E8-4D57-8A66-29555A2FCD66}"/>
              </a:ext>
            </a:extLst>
          </p:cNvPr>
          <p:cNvSpPr/>
          <p:nvPr/>
        </p:nvSpPr>
        <p:spPr>
          <a:xfrm>
            <a:off x="851872" y="4675130"/>
            <a:ext cx="100584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4AB86B-CED2-4A1B-B903-D06B5B0BE4C1}"/>
              </a:ext>
            </a:extLst>
          </p:cNvPr>
          <p:cNvSpPr txBox="1"/>
          <p:nvPr/>
        </p:nvSpPr>
        <p:spPr>
          <a:xfrm>
            <a:off x="851872" y="4729205"/>
            <a:ext cx="1005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dirty="0" err="1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</a:t>
            </a:r>
            <a:endParaRPr sz="1600" b="1" dirty="0">
              <a:solidFill>
                <a:srgbClr val="FFFFFF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6DE225-409C-4634-A262-0A63AE0BC7C4}"/>
              </a:ext>
            </a:extLst>
          </p:cNvPr>
          <p:cNvSpPr txBox="1"/>
          <p:nvPr/>
        </p:nvSpPr>
        <p:spPr>
          <a:xfrm>
            <a:off x="1949152" y="4721768"/>
            <a:ext cx="731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전공기초</a:t>
            </a:r>
            <a:r>
              <a:rPr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전공필수</a:t>
            </a:r>
            <a:r>
              <a:rPr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전공선택</a:t>
            </a:r>
            <a:r>
              <a:rPr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교직전선</a:t>
            </a:r>
            <a:endParaRPr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3615D093-1F3A-46FF-B27E-354396A5AB60}"/>
              </a:ext>
            </a:extLst>
          </p:cNvPr>
          <p:cNvSpPr/>
          <p:nvPr/>
        </p:nvSpPr>
        <p:spPr>
          <a:xfrm>
            <a:off x="851872" y="5179186"/>
            <a:ext cx="1005840" cy="45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337FC8-2E92-4B53-8198-CD35C24A3DCC}"/>
              </a:ext>
            </a:extLst>
          </p:cNvPr>
          <p:cNvSpPr txBox="1"/>
          <p:nvPr/>
        </p:nvSpPr>
        <p:spPr>
          <a:xfrm>
            <a:off x="851872" y="5233261"/>
            <a:ext cx="1005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dirty="0" err="1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교양</a:t>
            </a:r>
            <a:endParaRPr sz="1600" b="1" dirty="0">
              <a:solidFill>
                <a:srgbClr val="FFFFFF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EEAEC2-FAFB-45C0-A440-8C30FF3C5C24}"/>
              </a:ext>
            </a:extLst>
          </p:cNvPr>
          <p:cNvSpPr txBox="1"/>
          <p:nvPr/>
        </p:nvSpPr>
        <p:spPr>
          <a:xfrm>
            <a:off x="1949152" y="5243194"/>
            <a:ext cx="731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전공과목</a:t>
            </a:r>
            <a:r>
              <a:rPr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외 </a:t>
            </a:r>
            <a:r>
              <a:rPr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이수구분</a:t>
            </a:r>
            <a:endParaRPr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B8D0AC-EB03-46C5-8BCD-106693668FED}"/>
              </a:ext>
            </a:extLst>
          </p:cNvPr>
          <p:cNvSpPr txBox="1"/>
          <p:nvPr/>
        </p:nvSpPr>
        <p:spPr>
          <a:xfrm>
            <a:off x="479376" y="4150241"/>
            <a:ext cx="777686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라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 err="1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가능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대상 교과목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본인 전공과목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포함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),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교양과목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E34B50-37D9-4ED9-874E-06E09B47491C}"/>
              </a:ext>
            </a:extLst>
          </p:cNvPr>
          <p:cNvSpPr txBox="1"/>
          <p:nvPr/>
        </p:nvSpPr>
        <p:spPr>
          <a:xfrm>
            <a:off x="858688" y="5662409"/>
            <a:ext cx="1042188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※ </a:t>
            </a:r>
            <a:r>
              <a:rPr lang="ko-KR" altLang="en-US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타전공과목</a:t>
            </a:r>
            <a:r>
              <a:rPr lang="en-US" altLang="ko-KR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재수강과목은 </a:t>
            </a:r>
            <a:r>
              <a:rPr lang="ko-KR" altLang="en-US" b="1" dirty="0" err="1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전학년</a:t>
            </a:r>
            <a:r>
              <a:rPr lang="ko-KR" altLang="en-US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수강신청 기간에 수강신청</a:t>
            </a:r>
            <a:r>
              <a:rPr lang="en-US" altLang="ko-KR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기존과 동일</a:t>
            </a:r>
            <a:r>
              <a:rPr lang="en-US" altLang="ko-KR" b="1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2236A6C-8B05-4DE5-8807-EFFF5447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48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직사각형 56">
            <a:extLst>
              <a:ext uri="{FF2B5EF4-FFF2-40B4-BE49-F238E27FC236}">
                <a16:creationId xmlns:a16="http://schemas.microsoft.com/office/drawing/2014/main" id="{B24901A7-4B58-4A9B-96D3-52AFDF7DDB0A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1.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사전수강신청제도 도입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AB323-97B9-4FF3-9420-A59584F14C67}"/>
              </a:ext>
            </a:extLst>
          </p:cNvPr>
          <p:cNvSpPr txBox="1"/>
          <p:nvPr/>
        </p:nvSpPr>
        <p:spPr>
          <a:xfrm>
            <a:off x="479376" y="1299610"/>
            <a:ext cx="6492240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 절차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B2CB8B4-E54D-4194-A011-99538C60152A}"/>
              </a:ext>
            </a:extLst>
          </p:cNvPr>
          <p:cNvSpPr/>
          <p:nvPr/>
        </p:nvSpPr>
        <p:spPr>
          <a:xfrm>
            <a:off x="767408" y="2636912"/>
            <a:ext cx="2148839" cy="437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STEP1</a:t>
            </a:r>
            <a:endParaRPr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4958EFFF-AE0B-4F5D-B822-FDD28DCDF11F}"/>
              </a:ext>
            </a:extLst>
          </p:cNvPr>
          <p:cNvSpPr/>
          <p:nvPr/>
        </p:nvSpPr>
        <p:spPr>
          <a:xfrm>
            <a:off x="767408" y="3065552"/>
            <a:ext cx="2148839" cy="1005840"/>
          </a:xfrm>
          <a:prstGeom prst="rect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강좌개설</a:t>
            </a:r>
            <a:endParaRPr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47" name="Chevron 15">
            <a:extLst>
              <a:ext uri="{FF2B5EF4-FFF2-40B4-BE49-F238E27FC236}">
                <a16:creationId xmlns:a16="http://schemas.microsoft.com/office/drawing/2014/main" id="{79BCD18C-7FF6-4EA4-9E48-F7F9349AA26A}"/>
              </a:ext>
            </a:extLst>
          </p:cNvPr>
          <p:cNvSpPr/>
          <p:nvPr/>
        </p:nvSpPr>
        <p:spPr>
          <a:xfrm>
            <a:off x="3079776" y="3368943"/>
            <a:ext cx="320040" cy="4754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ED5EC096-4C9B-4F8F-A36D-91E85032C0B3}"/>
              </a:ext>
            </a:extLst>
          </p:cNvPr>
          <p:cNvSpPr/>
          <p:nvPr/>
        </p:nvSpPr>
        <p:spPr>
          <a:xfrm>
            <a:off x="3575720" y="2636912"/>
            <a:ext cx="2148839" cy="437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STEP 2</a:t>
            </a:r>
            <a:endParaRPr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5E5985BC-B817-4299-B4B0-F40EA3E77F66}"/>
              </a:ext>
            </a:extLst>
          </p:cNvPr>
          <p:cNvSpPr/>
          <p:nvPr/>
        </p:nvSpPr>
        <p:spPr>
          <a:xfrm>
            <a:off x="3575720" y="3065552"/>
            <a:ext cx="2148839" cy="1005840"/>
          </a:xfrm>
          <a:prstGeom prst="rect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희망과목담기</a:t>
            </a:r>
            <a:endParaRPr lang="en-US" altLang="ko-KR"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  <a:p>
            <a:pPr algn="ctr"/>
            <a:r>
              <a:rPr 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(</a:t>
            </a:r>
            <a:r>
              <a:rPr lang="ko-KR" alt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마일리지 입력</a:t>
            </a:r>
            <a:r>
              <a:rPr lang="en-US" altLang="ko-KR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)</a:t>
            </a:r>
            <a:endParaRPr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50" name="Chevron 22">
            <a:extLst>
              <a:ext uri="{FF2B5EF4-FFF2-40B4-BE49-F238E27FC236}">
                <a16:creationId xmlns:a16="http://schemas.microsoft.com/office/drawing/2014/main" id="{353673B3-EAEE-4626-BACA-4DCB397627D4}"/>
              </a:ext>
            </a:extLst>
          </p:cNvPr>
          <p:cNvSpPr/>
          <p:nvPr/>
        </p:nvSpPr>
        <p:spPr>
          <a:xfrm>
            <a:off x="5847968" y="3368943"/>
            <a:ext cx="320040" cy="4754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1F42F48A-287F-4610-A740-4949D8797437}"/>
              </a:ext>
            </a:extLst>
          </p:cNvPr>
          <p:cNvSpPr/>
          <p:nvPr/>
        </p:nvSpPr>
        <p:spPr>
          <a:xfrm>
            <a:off x="6251417" y="2636912"/>
            <a:ext cx="2148839" cy="437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STEP 3</a:t>
            </a:r>
            <a:endParaRPr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AC6E684E-0594-41FC-92AE-3440D528D0DB}"/>
              </a:ext>
            </a:extLst>
          </p:cNvPr>
          <p:cNvSpPr/>
          <p:nvPr/>
        </p:nvSpPr>
        <p:spPr>
          <a:xfrm>
            <a:off x="6251417" y="3065552"/>
            <a:ext cx="2148839" cy="1005840"/>
          </a:xfrm>
          <a:prstGeom prst="rect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희망과목</a:t>
            </a:r>
            <a:endParaRPr lang="en-US" altLang="ko-KR"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  <a:p>
            <a:pPr algn="ctr"/>
            <a:r>
              <a:rPr lang="ko-KR" alt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수강신청 확정</a:t>
            </a:r>
            <a:endParaRPr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66" name="Chevron 22">
            <a:extLst>
              <a:ext uri="{FF2B5EF4-FFF2-40B4-BE49-F238E27FC236}">
                <a16:creationId xmlns:a16="http://schemas.microsoft.com/office/drawing/2014/main" id="{20BDF828-DB76-4EC7-91E2-FC814EFD502E}"/>
              </a:ext>
            </a:extLst>
          </p:cNvPr>
          <p:cNvSpPr/>
          <p:nvPr/>
        </p:nvSpPr>
        <p:spPr>
          <a:xfrm>
            <a:off x="8576160" y="3368943"/>
            <a:ext cx="320040" cy="475488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9C0A7113-A38E-45B6-93BE-02BD70815DF6}"/>
              </a:ext>
            </a:extLst>
          </p:cNvPr>
          <p:cNvSpPr/>
          <p:nvPr/>
        </p:nvSpPr>
        <p:spPr>
          <a:xfrm>
            <a:off x="9059729" y="2636912"/>
            <a:ext cx="2148839" cy="437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STEP 4</a:t>
            </a:r>
            <a:endParaRPr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68" name="Rectangle 25">
            <a:extLst>
              <a:ext uri="{FF2B5EF4-FFF2-40B4-BE49-F238E27FC236}">
                <a16:creationId xmlns:a16="http://schemas.microsoft.com/office/drawing/2014/main" id="{304CB92D-F7AD-4875-BBCE-DAC5209060D0}"/>
              </a:ext>
            </a:extLst>
          </p:cNvPr>
          <p:cNvSpPr/>
          <p:nvPr/>
        </p:nvSpPr>
        <p:spPr>
          <a:xfrm>
            <a:off x="9059729" y="3065552"/>
            <a:ext cx="2148839" cy="1005840"/>
          </a:xfrm>
          <a:prstGeom prst="rect">
            <a:avLst/>
          </a:prstGeom>
          <a:solidFill>
            <a:srgbClr val="4587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KoPubWorld돋움체_Pro Medium" panose="00000600000000000000" pitchFamily="50" charset="-127"/>
                <a:ea typeface="KoPubWorld돋움체_Pro Medium" panose="00000600000000000000" pitchFamily="50" charset="-127"/>
                <a:cs typeface="KoPubWorld돋움체_Pro Medium" panose="00000600000000000000" pitchFamily="50" charset="-127"/>
              </a:rPr>
              <a:t>학년별 수강신청</a:t>
            </a:r>
            <a:endParaRPr dirty="0">
              <a:latin typeface="KoPubWorld돋움체_Pro Medium" panose="00000600000000000000" pitchFamily="50" charset="-127"/>
              <a:ea typeface="KoPubWorld돋움체_Pro Medium" panose="00000600000000000000" pitchFamily="50" charset="-127"/>
              <a:cs typeface="KoPubWorld돋움체_Pro Medium" panose="00000600000000000000" pitchFamily="50" charset="-127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74528A4D-7DE8-4B4C-A96E-DCC078D62ECE}"/>
              </a:ext>
            </a:extLst>
          </p:cNvPr>
          <p:cNvSpPr/>
          <p:nvPr/>
        </p:nvSpPr>
        <p:spPr>
          <a:xfrm>
            <a:off x="3434923" y="2060848"/>
            <a:ext cx="5073005" cy="22322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0E586-40F2-419D-B1B5-12EBE5950B6B}"/>
              </a:ext>
            </a:extLst>
          </p:cNvPr>
          <p:cNvSpPr txBox="1"/>
          <p:nvPr/>
        </p:nvSpPr>
        <p:spPr>
          <a:xfrm>
            <a:off x="4583832" y="213285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000" b="1" dirty="0" err="1">
                <a:solidFill>
                  <a:schemeClr val="tx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en-US" altLang="ko-KR" sz="2000" b="1" dirty="0">
                <a:solidFill>
                  <a:schemeClr val="tx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2000" b="1" dirty="0">
                <a:solidFill>
                  <a:schemeClr val="tx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</a:t>
            </a:r>
            <a:r>
              <a:rPr lang="en-US" altLang="ko-KR" sz="2000" b="1" dirty="0">
                <a:solidFill>
                  <a:schemeClr val="tx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endParaRPr lang="ko-KR" altLang="en-US" sz="2000" b="1" dirty="0" err="1">
              <a:solidFill>
                <a:schemeClr val="tx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AF16D0F-17FE-42AB-A3A2-6857942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9D835BC-8B7A-F725-D153-21E79A3340BA}"/>
              </a:ext>
            </a:extLst>
          </p:cNvPr>
          <p:cNvCxnSpPr>
            <a:cxnSpLocks/>
          </p:cNvCxnSpPr>
          <p:nvPr/>
        </p:nvCxnSpPr>
        <p:spPr>
          <a:xfrm flipV="1">
            <a:off x="4583832" y="4071392"/>
            <a:ext cx="0" cy="101379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3F718C5-AE49-C480-BDF2-DC19AD42E03C}"/>
              </a:ext>
            </a:extLst>
          </p:cNvPr>
          <p:cNvCxnSpPr/>
          <p:nvPr/>
        </p:nvCxnSpPr>
        <p:spPr>
          <a:xfrm flipV="1">
            <a:off x="7248128" y="4071392"/>
            <a:ext cx="0" cy="101379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02AF9E-E712-21E7-87EF-B66256B762B3}"/>
              </a:ext>
            </a:extLst>
          </p:cNvPr>
          <p:cNvSpPr/>
          <p:nvPr/>
        </p:nvSpPr>
        <p:spPr>
          <a:xfrm>
            <a:off x="767408" y="5068057"/>
            <a:ext cx="4957150" cy="152929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- </a:t>
            </a:r>
            <a:r>
              <a:rPr lang="ko-KR" altLang="en-US" sz="1600" dirty="0" err="1">
                <a:solidFill>
                  <a:schemeClr val="tx1"/>
                </a:solidFill>
              </a:rPr>
              <a:t>희망과목담기</a:t>
            </a:r>
            <a:r>
              <a:rPr lang="ko-KR" altLang="en-US" sz="1600" dirty="0">
                <a:solidFill>
                  <a:schemeClr val="tx1"/>
                </a:solidFill>
              </a:rPr>
              <a:t> 내역이 수강신청으로 확정되므로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 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ko-KR" altLang="en-US" sz="1600" b="1" u="sng" dirty="0" err="1">
                <a:solidFill>
                  <a:schemeClr val="tx1"/>
                </a:solidFill>
              </a:rPr>
              <a:t>희망과목담기</a:t>
            </a:r>
            <a:r>
              <a:rPr lang="ko-KR" altLang="en-US" sz="1600" b="1" u="sng" dirty="0">
                <a:solidFill>
                  <a:schemeClr val="tx1"/>
                </a:solidFill>
              </a:rPr>
              <a:t> 기준 </a:t>
            </a:r>
            <a:r>
              <a:rPr lang="ko-KR" altLang="en-US" sz="1600" dirty="0">
                <a:solidFill>
                  <a:schemeClr val="tx1"/>
                </a:solidFill>
              </a:rPr>
              <a:t>확인</a:t>
            </a:r>
            <a:r>
              <a:rPr lang="en-US" altLang="ko-KR" sz="1600" dirty="0">
                <a:solidFill>
                  <a:schemeClr val="tx1"/>
                </a:solidFill>
              </a:rPr>
              <a:t>(p7</a:t>
            </a:r>
            <a:r>
              <a:rPr lang="ko-KR" altLang="en-US" sz="1600" dirty="0">
                <a:solidFill>
                  <a:schemeClr val="tx1"/>
                </a:solidFill>
              </a:rPr>
              <a:t>참조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- </a:t>
            </a:r>
            <a:r>
              <a:rPr lang="ko-KR" altLang="en-US" sz="1600" dirty="0">
                <a:solidFill>
                  <a:schemeClr val="tx1"/>
                </a:solidFill>
              </a:rPr>
              <a:t>마일리지 부여 및 사용기준에 따라 입력</a:t>
            </a:r>
            <a:r>
              <a:rPr lang="en-US" altLang="ko-KR" sz="1600" dirty="0">
                <a:solidFill>
                  <a:schemeClr val="tx1"/>
                </a:solidFill>
              </a:rPr>
              <a:t>(p6</a:t>
            </a:r>
            <a:r>
              <a:rPr lang="ko-KR" altLang="en-US" sz="1600" dirty="0">
                <a:solidFill>
                  <a:schemeClr val="tx1"/>
                </a:solidFill>
              </a:rPr>
              <a:t>참조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- </a:t>
            </a:r>
            <a:r>
              <a:rPr lang="ko-KR" altLang="en-US" sz="1600" dirty="0">
                <a:solidFill>
                  <a:schemeClr val="tx1"/>
                </a:solidFill>
              </a:rPr>
              <a:t>학년별 과목별 정원 확인 가능</a:t>
            </a:r>
            <a:r>
              <a:rPr lang="en-US" altLang="ko-KR" sz="1600" dirty="0">
                <a:solidFill>
                  <a:schemeClr val="tx1"/>
                </a:solidFill>
              </a:rPr>
              <a:t>(p8</a:t>
            </a:r>
            <a:r>
              <a:rPr lang="ko-KR" altLang="en-US" sz="1600" dirty="0">
                <a:solidFill>
                  <a:schemeClr val="tx1"/>
                </a:solidFill>
              </a:rPr>
              <a:t>참조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826978-F3E1-45E9-CDBD-C3492407D9E0}"/>
              </a:ext>
            </a:extLst>
          </p:cNvPr>
          <p:cNvSpPr/>
          <p:nvPr/>
        </p:nvSpPr>
        <p:spPr>
          <a:xfrm>
            <a:off x="6257605" y="5068057"/>
            <a:ext cx="4957150" cy="152929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- </a:t>
            </a:r>
            <a:r>
              <a:rPr lang="ko-KR" altLang="en-US" sz="1600" dirty="0" err="1">
                <a:solidFill>
                  <a:schemeClr val="tx1"/>
                </a:solidFill>
              </a:rPr>
              <a:t>희망과목담기</a:t>
            </a:r>
            <a:r>
              <a:rPr lang="ko-KR" altLang="en-US" sz="1600" dirty="0">
                <a:solidFill>
                  <a:schemeClr val="tx1"/>
                </a:solidFill>
              </a:rPr>
              <a:t> 인원의 학년별 정원에 충족 여부에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  </a:t>
            </a:r>
            <a:r>
              <a:rPr lang="ko-KR" altLang="en-US" sz="1600" dirty="0">
                <a:solidFill>
                  <a:schemeClr val="tx1"/>
                </a:solidFill>
              </a:rPr>
              <a:t>따라 수강신청 확정</a:t>
            </a:r>
            <a:r>
              <a:rPr lang="en-US" altLang="ko-KR" sz="1600" dirty="0">
                <a:solidFill>
                  <a:schemeClr val="tx1"/>
                </a:solidFill>
              </a:rPr>
              <a:t>(p9</a:t>
            </a:r>
            <a:r>
              <a:rPr lang="ko-KR" altLang="en-US" sz="1600" dirty="0">
                <a:solidFill>
                  <a:schemeClr val="tx1"/>
                </a:solidFill>
              </a:rPr>
              <a:t>참고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- </a:t>
            </a:r>
            <a:r>
              <a:rPr lang="ko-KR" altLang="en-US" sz="1600" dirty="0">
                <a:solidFill>
                  <a:schemeClr val="tx1"/>
                </a:solidFill>
              </a:rPr>
              <a:t>수강신청으로 미 확정된 과목은 학년별 수강신청 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   </a:t>
            </a:r>
            <a:r>
              <a:rPr lang="ko-KR" altLang="en-US" sz="1600" dirty="0">
                <a:solidFill>
                  <a:schemeClr val="tx1"/>
                </a:solidFill>
              </a:rPr>
              <a:t>기간에 수강신청 필요</a:t>
            </a:r>
          </a:p>
        </p:txBody>
      </p:sp>
    </p:spTree>
    <p:extLst>
      <p:ext uri="{BB962C8B-B14F-4D97-AF65-F5344CB8AC3E}">
        <p14:creationId xmlns:p14="http://schemas.microsoft.com/office/powerpoint/2010/main" val="10659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93C3D-620C-8FF7-2735-280EF18ECA1A}"/>
              </a:ext>
            </a:extLst>
          </p:cNvPr>
          <p:cNvSpPr txBox="1"/>
          <p:nvPr/>
        </p:nvSpPr>
        <p:spPr>
          <a:xfrm>
            <a:off x="479376" y="1412776"/>
            <a:ext cx="1143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마일리지란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?</a:t>
            </a:r>
          </a:p>
          <a:p>
            <a:pPr algn="l"/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: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본인의 선호도 및 필요도를 반영하여 희망과목에 입력할 수 있는 포인트</a:t>
            </a:r>
            <a:endParaRPr lang="en-US" altLang="ko-KR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endParaRPr lang="en-US" altLang="ko-KR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 부여 및 사용 기준</a:t>
            </a:r>
            <a:endParaRPr lang="en-US" altLang="ko-KR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02E63D-AD5F-4078-B5D5-F0FA7B7A79CF}"/>
              </a:ext>
            </a:extLst>
          </p:cNvPr>
          <p:cNvSpPr txBox="1"/>
          <p:nvPr/>
        </p:nvSpPr>
        <p:spPr>
          <a:xfrm>
            <a:off x="911424" y="5980130"/>
            <a:ext cx="957706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*[</a:t>
            </a:r>
            <a:r>
              <a:rPr lang="ko-KR" altLang="en-US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붙임</a:t>
            </a:r>
            <a:r>
              <a:rPr lang="en-US" altLang="ko-KR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]</a:t>
            </a:r>
            <a:r>
              <a:rPr lang="ko-KR" altLang="en-US" dirty="0">
                <a:solidFill>
                  <a:srgbClr val="555555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단과대학별 마일리지 참조</a:t>
            </a:r>
            <a:endParaRPr lang="en-US" altLang="ko-KR" dirty="0">
              <a:solidFill>
                <a:srgbClr val="555555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0390D03-F4F2-4931-A0EF-68AAB5A0ED93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마일리지를 사용한 희망과목 담기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aphicFrame>
        <p:nvGraphicFramePr>
          <p:cNvPr id="18" name="표 7">
            <a:extLst>
              <a:ext uri="{FF2B5EF4-FFF2-40B4-BE49-F238E27FC236}">
                <a16:creationId xmlns:a16="http://schemas.microsoft.com/office/drawing/2014/main" id="{5C8ACC87-45CC-413F-8661-F73AA9C53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52735"/>
              </p:ext>
            </p:extLst>
          </p:nvPr>
        </p:nvGraphicFramePr>
        <p:xfrm>
          <a:off x="976778" y="2636912"/>
          <a:ext cx="10346941" cy="3934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652">
                  <a:extLst>
                    <a:ext uri="{9D8B030D-6E8A-4147-A177-3AD203B41FA5}">
                      <a16:colId xmlns:a16="http://schemas.microsoft.com/office/drawing/2014/main" val="234369759"/>
                    </a:ext>
                  </a:extLst>
                </a:gridCol>
                <a:gridCol w="3702777">
                  <a:extLst>
                    <a:ext uri="{9D8B030D-6E8A-4147-A177-3AD203B41FA5}">
                      <a16:colId xmlns:a16="http://schemas.microsoft.com/office/drawing/2014/main" val="3380004889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946044725"/>
                    </a:ext>
                  </a:extLst>
                </a:gridCol>
              </a:tblGrid>
              <a:tr h="358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구분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내용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비 고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유의사항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)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170737"/>
                  </a:ext>
                </a:extLst>
              </a:tr>
              <a:tr h="6423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 </a:t>
                      </a:r>
                      <a:r>
                        <a:rPr lang="ko-KR" altLang="en-US" sz="1800" dirty="0" err="1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부여량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*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전공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: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학기당 최대수강가능학점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× 10</a:t>
                      </a:r>
                    </a:p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교양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: 200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성적우수자 학점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학점세이브 학점은 마일리지 부여대상에서 제외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72351"/>
                  </a:ext>
                </a:extLst>
              </a:tr>
              <a:tr h="3501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 입력 과목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희망과목 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예비과목은 대상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X)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학년별 수강신청 기간에 수강신청이 가능한 과목만 희망과목 담기 가능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51336"/>
                  </a:ext>
                </a:extLst>
              </a:tr>
              <a:tr h="74372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과목당 최대 입력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전공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: 75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교양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: 100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※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최대 입력은 전공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교양 각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과목만 가능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예시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1&gt;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전공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과목 담을 경우    예시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2&gt;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전공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과목 담을 경우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         A1: 75                                  A1: 75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         A2: 74                                  A2: 73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                                                     A3: 1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                                                      A4: 1  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17881"/>
                  </a:ext>
                </a:extLst>
              </a:tr>
              <a:tr h="14589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과목당 최소 입력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1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희망과목 담기 시 자동으로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1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 설정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14658"/>
                  </a:ext>
                </a:extLst>
              </a:tr>
              <a:tr h="1709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 부여 대상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재학생만 부여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KoPubWorld돋움체 Bold" panose="00000800000000000000" pitchFamily="2" charset="-127"/>
                          <a:ea typeface="KoPubWorld돋움체 Bold" panose="00000800000000000000" pitchFamily="2" charset="-127"/>
                          <a:cs typeface="KoPubWorld돋움체 Bold" panose="00000800000000000000" pitchFamily="2" charset="-127"/>
                        </a:rPr>
                        <a:t>마일리지가 없는 휴학생은 예비과목 담기만 가능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KoPubWorld돋움체 Bold" panose="00000800000000000000" pitchFamily="2" charset="-127"/>
                        <a:ea typeface="KoPubWorld돋움체 Bold" panose="00000800000000000000" pitchFamily="2" charset="-127"/>
                        <a:cs typeface="KoPubWorld돋움체 Bold" panose="00000800000000000000" pitchFamily="2" charset="-127"/>
                      </a:endParaRPr>
                    </a:p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※ 2026-2</a:t>
                      </a:r>
                      <a:r>
                        <a:rPr lang="ko-KR" alt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학기에 복학하고자 하는 학생은 복학기간</a:t>
                      </a:r>
                      <a:r>
                        <a:rPr lang="en-US" altLang="ko-KR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(~7.15)</a:t>
                      </a:r>
                      <a:r>
                        <a:rPr lang="ko-KR" alt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KoPubWorld돋움체_Pro Bold" panose="00000800000000000000" pitchFamily="50" charset="-127"/>
                          <a:ea typeface="KoPubWorld돋움체_Pro Bold" panose="00000800000000000000" pitchFamily="50" charset="-127"/>
                          <a:cs typeface="KoPubWorld돋움체_Pro Bold" panose="00000800000000000000" pitchFamily="50" charset="-127"/>
                        </a:rPr>
                        <a:t>내에 복학신청 필요</a:t>
                      </a:r>
                      <a:endParaRPr lang="en-US" altLang="ko-KR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KoPubWorld돋움체_Pro Bold" panose="00000800000000000000" pitchFamily="50" charset="-127"/>
                        <a:ea typeface="KoPubWorld돋움체_Pro Bold" panose="00000800000000000000" pitchFamily="50" charset="-127"/>
                        <a:cs typeface="KoPubWorld돋움체_Pro Bold" panose="00000800000000000000" pitchFamily="50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1547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F3D9B8-402E-4D28-881A-45DCE9F9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90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93C3D-620C-8FF7-2735-280EF18ECA1A}"/>
              </a:ext>
            </a:extLst>
          </p:cNvPr>
          <p:cNvSpPr txBox="1"/>
          <p:nvPr/>
        </p:nvSpPr>
        <p:spPr>
          <a:xfrm>
            <a:off x="479376" y="1412776"/>
            <a:ext cx="669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기준 변경</a:t>
            </a:r>
            <a:endParaRPr lang="en-US" altLang="ko-KR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0390D03-F4F2-4931-A0EF-68AAB5A0ED93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마일리지를 사용한 희망과목 담기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116688F-E607-4D55-83F3-721C04CF5761}"/>
              </a:ext>
            </a:extLst>
          </p:cNvPr>
          <p:cNvSpPr/>
          <p:nvPr/>
        </p:nvSpPr>
        <p:spPr>
          <a:xfrm>
            <a:off x="1631504" y="1844825"/>
            <a:ext cx="9865096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수강신청하고자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하는 모든 과목을 희망과목으로 담을 수 있음</a:t>
            </a:r>
            <a:endParaRPr lang="en-US" altLang="ko-KR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-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 기간에 제어되는 모든 조건 미적용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재수강 여부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 err="1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본전공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유무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등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재학생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휴학생 동일하게 </a:t>
            </a:r>
            <a:r>
              <a:rPr lang="ko-KR" altLang="en-US" dirty="0" err="1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가능</a:t>
            </a:r>
            <a:endParaRPr lang="en-US" altLang="ko-KR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본인 수강 가능 학점까지 희망과목 담기 후 예비과목 담기</a:t>
            </a:r>
            <a:endParaRPr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99D0EC3-DB15-4F44-80A1-1A167F8B1779}"/>
              </a:ext>
            </a:extLst>
          </p:cNvPr>
          <p:cNvSpPr/>
          <p:nvPr/>
        </p:nvSpPr>
        <p:spPr>
          <a:xfrm>
            <a:off x="1631504" y="3861048"/>
            <a:ext cx="9865096" cy="259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 기간에 수강신청 가능한 과목만 희망과목으로 담을 수 있음</a:t>
            </a:r>
            <a:endParaRPr lang="en-US" altLang="ko-KR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-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 담기 시 학년별 수강신청 시 적용되는 제어조건 모두 반영</a:t>
            </a:r>
            <a:endParaRPr lang="en-US" altLang="ko-KR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   (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재수강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타전공과목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시간표중복과목 등 희망과목 담기 불가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예비과목 담기만 가능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휴학생은 예비과목 담기만 가능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 불가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최소수강학점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(9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학점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이상 본인수강가능학점 이내에서 희망과목 담기 가능</a:t>
            </a:r>
            <a:endParaRPr lang="en-US" altLang="ko-KR"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(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졸업예정자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초과학기자는 최소수강학점 미만 담기 가능</a:t>
            </a:r>
            <a:r>
              <a:rPr lang="en-US" altLang="ko-KR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CE0DC18-45D0-4768-9090-9D1F0FD74A70}"/>
              </a:ext>
            </a:extLst>
          </p:cNvPr>
          <p:cNvSpPr/>
          <p:nvPr/>
        </p:nvSpPr>
        <p:spPr>
          <a:xfrm>
            <a:off x="792953" y="1844825"/>
            <a:ext cx="694535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</a:t>
            </a:r>
            <a:endParaRPr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64C0D97A-57E6-4D34-B558-527555A45B4D}"/>
              </a:ext>
            </a:extLst>
          </p:cNvPr>
          <p:cNvSpPr/>
          <p:nvPr/>
        </p:nvSpPr>
        <p:spPr>
          <a:xfrm>
            <a:off x="792953" y="3876407"/>
            <a:ext cx="694535" cy="2592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변경</a:t>
            </a:r>
            <a:endParaRPr dirty="0">
              <a:solidFill>
                <a:schemeClr val="tx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D13C84-37C2-4C78-B0FA-94D90678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55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EE10F397-7FAE-2A3E-6F4B-9039B531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3CFAC-1867-D5EB-AD45-7FB3166705B8}"/>
              </a:ext>
            </a:extLst>
          </p:cNvPr>
          <p:cNvSpPr txBox="1"/>
          <p:nvPr/>
        </p:nvSpPr>
        <p:spPr>
          <a:xfrm>
            <a:off x="479376" y="1412776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라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정원 확인</a:t>
            </a:r>
            <a:endParaRPr lang="en-US" altLang="ko-KR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: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과목별로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</a:t>
            </a:r>
            <a:r>
              <a:rPr 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</a:t>
            </a:r>
            <a:r>
              <a:rPr 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교환학생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등에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대한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b="1" dirty="0" err="1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</a:t>
            </a:r>
            <a:r>
              <a:rPr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확인 가능</a:t>
            </a:r>
            <a:endParaRPr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1D8F8241-1A78-48B3-E38D-05FD7803EA89}"/>
              </a:ext>
            </a:extLst>
          </p:cNvPr>
          <p:cNvSpPr/>
          <p:nvPr/>
        </p:nvSpPr>
        <p:spPr>
          <a:xfrm>
            <a:off x="1002704" y="2323738"/>
            <a:ext cx="2501008" cy="819541"/>
          </a:xfrm>
          <a:prstGeom prst="rect">
            <a:avLst/>
          </a:prstGeom>
          <a:solidFill>
            <a:srgbClr val="1E2D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희망과목담기</a:t>
            </a:r>
            <a:endParaRPr lang="ko-KR" altLang="en-US" b="1" dirty="0">
              <a:solidFill>
                <a:srgbClr val="FFFFFF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ctr"/>
            <a:r>
              <a:rPr lang="en-US" altLang="ko-KR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</a:t>
            </a:r>
            <a:r>
              <a:rPr lang="en-US" altLang="ko-KR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4EB534B5-5CC7-FB06-499C-6E0A2B338437}"/>
              </a:ext>
            </a:extLst>
          </p:cNvPr>
          <p:cNvSpPr/>
          <p:nvPr/>
        </p:nvSpPr>
        <p:spPr>
          <a:xfrm>
            <a:off x="3716294" y="2323738"/>
            <a:ext cx="6856077" cy="819541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FC92C8-462B-B9B0-96CE-DE199A35458B}"/>
              </a:ext>
            </a:extLst>
          </p:cNvPr>
          <p:cNvSpPr txBox="1"/>
          <p:nvPr/>
        </p:nvSpPr>
        <p:spPr>
          <a:xfrm>
            <a:off x="3791744" y="2492896"/>
            <a:ext cx="67607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희망과목으로</a:t>
            </a:r>
            <a:r>
              <a:rPr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담은</a:t>
            </a:r>
            <a:r>
              <a:rPr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과목에</a:t>
            </a:r>
            <a:r>
              <a:rPr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대해</a:t>
            </a:r>
            <a:r>
              <a:rPr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본인에게 해당되는 정원 </a:t>
            </a:r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확인</a:t>
            </a:r>
            <a:r>
              <a:rPr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가능</a:t>
            </a:r>
            <a:endParaRPr lang="en-US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※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희망과목으로 담기 전에는 전체 정원 및 전체 희망인원으로 조회</a:t>
            </a:r>
            <a:endParaRPr lang="en-US"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55FB9F25-D0BF-6182-4CF2-ECE9AA8710DB}"/>
              </a:ext>
            </a:extLst>
          </p:cNvPr>
          <p:cNvSpPr/>
          <p:nvPr/>
        </p:nvSpPr>
        <p:spPr>
          <a:xfrm>
            <a:off x="1002704" y="3359303"/>
            <a:ext cx="2501008" cy="1005800"/>
          </a:xfrm>
          <a:prstGeom prst="rect">
            <a:avLst/>
          </a:prstGeom>
          <a:solidFill>
            <a:srgbClr val="1E2D5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</a:t>
            </a: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AB35DAEC-E024-DE93-503F-B95B72B84191}"/>
              </a:ext>
            </a:extLst>
          </p:cNvPr>
          <p:cNvSpPr/>
          <p:nvPr/>
        </p:nvSpPr>
        <p:spPr>
          <a:xfrm>
            <a:off x="3719736" y="3359304"/>
            <a:ext cx="6856077" cy="1005800"/>
          </a:xfrm>
          <a:prstGeom prst="rect">
            <a:avLst/>
          </a:prstGeom>
          <a:solidFill>
            <a:srgbClr val="E8EC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6DEC8F-6070-A6F5-E4C9-26C823B96D93}"/>
              </a:ext>
            </a:extLst>
          </p:cNvPr>
          <p:cNvSpPr txBox="1"/>
          <p:nvPr/>
        </p:nvSpPr>
        <p:spPr>
          <a:xfrm>
            <a:off x="3811177" y="3441774"/>
            <a:ext cx="6703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</a:t>
            </a:r>
            <a:r>
              <a:rPr lang="en-US" altLang="ko-KR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본인 학년에 배정된 정원 확인 가능
</a:t>
            </a:r>
            <a:r>
              <a:rPr lang="ko-KR" altLang="en-US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수강신청</a:t>
            </a:r>
            <a:r>
              <a:rPr lang="en-US" altLang="ko-KR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다전공에 배정된 정원 확인 가능
</a:t>
            </a:r>
            <a:r>
              <a:rPr lang="ko-KR" altLang="en-US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전학년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수강신청</a:t>
            </a:r>
            <a:r>
              <a:rPr lang="en-US" altLang="ko-KR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전체 배정된 정원 확인 가능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D5999DA3-60CD-C878-49B4-9F31D8B410D0}"/>
              </a:ext>
            </a:extLst>
          </p:cNvPr>
          <p:cNvSpPr/>
          <p:nvPr/>
        </p:nvSpPr>
        <p:spPr>
          <a:xfrm>
            <a:off x="772968" y="4800560"/>
            <a:ext cx="10421888" cy="1724784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3D8347-09D2-830F-95D2-2095C927ECEE}"/>
              </a:ext>
            </a:extLst>
          </p:cNvPr>
          <p:cNvSpPr txBox="1"/>
          <p:nvPr/>
        </p:nvSpPr>
        <p:spPr>
          <a:xfrm>
            <a:off x="955848" y="4906808"/>
            <a:ext cx="10972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예시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전공의 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과목의 </a:t>
            </a:r>
            <a:r>
              <a:rPr sz="1600" b="1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정원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배정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 1학년 5명 / 2학년 </a:t>
            </a:r>
            <a:r>
              <a:rPr 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5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0명 / 3학년 5명 / 4학년 5명 / </a:t>
            </a:r>
            <a:r>
              <a:rPr sz="1600" b="1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 / </a:t>
            </a:r>
            <a:r>
              <a:rPr sz="1600" b="1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교환학생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sz="1600" b="1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</a:t>
            </a: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824E145D-34FF-1CFF-3119-A5FA04ED417C}"/>
              </a:ext>
            </a:extLst>
          </p:cNvPr>
          <p:cNvSpPr/>
          <p:nvPr/>
        </p:nvSpPr>
        <p:spPr>
          <a:xfrm>
            <a:off x="955848" y="5303480"/>
            <a:ext cx="9878968" cy="481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C50298-2100-7596-EDAB-EFDE56C4FEF6}"/>
              </a:ext>
            </a:extLst>
          </p:cNvPr>
          <p:cNvSpPr txBox="1"/>
          <p:nvPr/>
        </p:nvSpPr>
        <p:spPr>
          <a:xfrm>
            <a:off x="942136" y="5482872"/>
            <a:ext cx="9964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→ 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A1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과목을 희망과목으로 담기 전에는 전체 정원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(77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확인 </a:t>
            </a:r>
            <a:endParaRPr lang="en-US"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→ </a:t>
            </a:r>
            <a:r>
              <a:rPr 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 소속 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 학생이 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A1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과목을 희망과목으로 담으면 본인 학년에 해당하는 정원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(50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확인 가능 </a:t>
            </a:r>
            <a:endParaRPr lang="en-US" altLang="ko-KR"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algn="l"/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→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A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전공을 </a:t>
            </a:r>
            <a:r>
              <a:rPr lang="ko-KR" altLang="en-US"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다전공하는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학생이 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A1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과목을 희망과목으로 담으면 </a:t>
            </a:r>
            <a:r>
              <a:rPr lang="ko-KR" altLang="en-US" sz="1600" dirty="0" err="1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다전공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정원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(10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명</a:t>
            </a:r>
            <a:r>
              <a:rPr lang="en-US" altLang="ko-KR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600" dirty="0">
                <a:solidFill>
                  <a:srgbClr val="00206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확인 가능</a:t>
            </a:r>
            <a:endParaRPr lang="en-US" altLang="ko-KR" sz="1600" dirty="0">
              <a:solidFill>
                <a:srgbClr val="00206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4F67008-48D6-4BB7-8791-8074C9FAC200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2.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마일리지를 사용한 희망과목 담기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BA994FA-006C-416A-966B-751C05AF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6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828E9-9F20-24B6-05CF-E52992C1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>
            <a:extLst>
              <a:ext uri="{FF2B5EF4-FFF2-40B4-BE49-F238E27FC236}">
                <a16:creationId xmlns:a16="http://schemas.microsoft.com/office/drawing/2014/main" id="{E0390D03-F4F2-4931-A0EF-68AAB5A0ED93}"/>
              </a:ext>
            </a:extLst>
          </p:cNvPr>
          <p:cNvSpPr/>
          <p:nvPr/>
        </p:nvSpPr>
        <p:spPr>
          <a:xfrm>
            <a:off x="344226" y="621849"/>
            <a:ext cx="11152374" cy="430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altLang="ko-KR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3. </a:t>
            </a:r>
            <a:r>
              <a:rPr lang="ko-KR" altLang="en-US" sz="2600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사전수강신청 결과 확인</a:t>
            </a:r>
            <a:endParaRPr lang="en-US" altLang="ko-KR" sz="2600"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9C510-67A3-469C-BCDC-24FEB6556DF0}"/>
              </a:ext>
            </a:extLst>
          </p:cNvPr>
          <p:cNvSpPr txBox="1"/>
          <p:nvPr/>
        </p:nvSpPr>
        <p:spPr>
          <a:xfrm>
            <a:off x="479376" y="1412776"/>
            <a:ext cx="1097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</a:t>
            </a:r>
            <a:r>
              <a:rPr lang="en-US" altLang="ko-KR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b="1" dirty="0">
                <a:solidFill>
                  <a:srgbClr val="1E3A8A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희망과목에 대한 수강신청 확정 여부 확인</a:t>
            </a:r>
            <a:endParaRPr b="1" dirty="0">
              <a:solidFill>
                <a:srgbClr val="1E3A8A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32A68CA8-0B4F-4BAA-B49C-A29A96317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7BA1944-A924-4D70-BB73-4069E90F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15869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D29DAC-D2C2-4C3C-B57D-2ADA732D0243}"/>
              </a:ext>
            </a:extLst>
          </p:cNvPr>
          <p:cNvGrpSpPr/>
          <p:nvPr/>
        </p:nvGrpSpPr>
        <p:grpSpPr>
          <a:xfrm>
            <a:off x="5231904" y="2629702"/>
            <a:ext cx="1800200" cy="457200"/>
            <a:chOff x="1412504" y="2468547"/>
            <a:chExt cx="1005840" cy="457200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37BF25D-CC5A-4965-AA68-D5C7AED1E87B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4F2CD8-F3C4-44BB-9B0A-EA8792A235E4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10/20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4AAE1E2-2BEC-449D-A865-F6E30C88CBDA}"/>
              </a:ext>
            </a:extLst>
          </p:cNvPr>
          <p:cNvGrpSpPr/>
          <p:nvPr/>
        </p:nvGrpSpPr>
        <p:grpSpPr>
          <a:xfrm>
            <a:off x="1271464" y="2640655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539FF8FA-8F97-467C-B425-04D72C53BC84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5E129F-1C10-4995-A9DE-FB3E5BB18E9E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희망과목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aphicFrame>
        <p:nvGraphicFramePr>
          <p:cNvPr id="2" name="표 4">
            <a:extLst>
              <a:ext uri="{FF2B5EF4-FFF2-40B4-BE49-F238E27FC236}">
                <a16:creationId xmlns:a16="http://schemas.microsoft.com/office/drawing/2014/main" id="{CB4B49A1-BF2E-4C2F-A032-BACA84D32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80571"/>
              </p:ext>
            </p:extLst>
          </p:nvPr>
        </p:nvGraphicFramePr>
        <p:xfrm>
          <a:off x="983432" y="2050048"/>
          <a:ext cx="1022513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027">
                  <a:extLst>
                    <a:ext uri="{9D8B030D-6E8A-4147-A177-3AD203B41FA5}">
                      <a16:colId xmlns:a16="http://schemas.microsoft.com/office/drawing/2014/main" val="1112681180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2132835035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2843990928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392376165"/>
                    </a:ext>
                  </a:extLst>
                </a:gridCol>
                <a:gridCol w="2045027">
                  <a:extLst>
                    <a:ext uri="{9D8B030D-6E8A-4147-A177-3AD203B41FA5}">
                      <a16:colId xmlns:a16="http://schemas.microsoft.com/office/drawing/2014/main" val="34072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구분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과목명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신청인원</a:t>
                      </a:r>
                      <a:r>
                        <a:rPr lang="en-US" altLang="ko-KR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/</a:t>
                      </a:r>
                      <a:r>
                        <a:rPr lang="ko-KR" altLang="en-US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정원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마일리지투입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확정결과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07643"/>
                  </a:ext>
                </a:extLst>
              </a:tr>
            </a:tbl>
          </a:graphicData>
        </a:graphic>
      </p:graphicFrame>
      <p:grpSp>
        <p:nvGrpSpPr>
          <p:cNvPr id="34" name="그룹 33">
            <a:extLst>
              <a:ext uri="{FF2B5EF4-FFF2-40B4-BE49-F238E27FC236}">
                <a16:creationId xmlns:a16="http://schemas.microsoft.com/office/drawing/2014/main" id="{E594834B-6A22-4ED7-B696-887EF3DC6611}"/>
              </a:ext>
            </a:extLst>
          </p:cNvPr>
          <p:cNvGrpSpPr/>
          <p:nvPr/>
        </p:nvGrpSpPr>
        <p:grpSpPr>
          <a:xfrm>
            <a:off x="3145675" y="3284984"/>
            <a:ext cx="1800200" cy="457200"/>
            <a:chOff x="1412504" y="2468547"/>
            <a:chExt cx="1005840" cy="457200"/>
          </a:xfrm>
        </p:grpSpPr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16542C86-61CD-40D9-9CB0-F51CD812B405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EC18FC-193F-4A69-ACB0-015ED8A4439B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A2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5AC65E7-CB60-4BF4-990B-98609E733C82}"/>
              </a:ext>
            </a:extLst>
          </p:cNvPr>
          <p:cNvGrpSpPr/>
          <p:nvPr/>
        </p:nvGrpSpPr>
        <p:grpSpPr>
          <a:xfrm>
            <a:off x="3145675" y="3963102"/>
            <a:ext cx="1800200" cy="457200"/>
            <a:chOff x="1412504" y="2468547"/>
            <a:chExt cx="1005840" cy="457200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726B75BC-2811-4C15-A518-BCF36EC4FA32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258CCD-D1AE-4CFC-B218-E8ACADDDC620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B3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4787575C-4113-4490-A664-38E3ECF7A911}"/>
              </a:ext>
            </a:extLst>
          </p:cNvPr>
          <p:cNvGrpSpPr/>
          <p:nvPr/>
        </p:nvGrpSpPr>
        <p:grpSpPr>
          <a:xfrm>
            <a:off x="3145675" y="4624270"/>
            <a:ext cx="1800200" cy="457200"/>
            <a:chOff x="1412504" y="2468547"/>
            <a:chExt cx="1005840" cy="457200"/>
          </a:xfrm>
        </p:grpSpPr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564AA56C-E467-49E3-8D64-F23E38B8704E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704B4B-FA32-4241-823C-5D2BF7C8F348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A4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D17219F-11FB-47BF-B357-153CA168FA3F}"/>
              </a:ext>
            </a:extLst>
          </p:cNvPr>
          <p:cNvGrpSpPr/>
          <p:nvPr/>
        </p:nvGrpSpPr>
        <p:grpSpPr>
          <a:xfrm>
            <a:off x="1271464" y="3284984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B058E605-4B29-4131-95C9-3CCE7BC03A62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1F662EF-9648-4AD4-9AD4-185025F8BF2C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희망과목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ED6BD0D-B56A-4244-9F1C-3359A639B0B1}"/>
              </a:ext>
            </a:extLst>
          </p:cNvPr>
          <p:cNvGrpSpPr/>
          <p:nvPr/>
        </p:nvGrpSpPr>
        <p:grpSpPr>
          <a:xfrm>
            <a:off x="1271464" y="3957854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59A34CB1-9D88-4259-B809-D82AE3582960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7875E1-0B7C-4500-8890-17A2C356637C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희망과목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B037FB7-D944-4595-8074-CD0989CF851D}"/>
              </a:ext>
            </a:extLst>
          </p:cNvPr>
          <p:cNvGrpSpPr/>
          <p:nvPr/>
        </p:nvGrpSpPr>
        <p:grpSpPr>
          <a:xfrm>
            <a:off x="1271464" y="4624270"/>
            <a:ext cx="1440160" cy="457200"/>
            <a:chOff x="1415480" y="4365104"/>
            <a:chExt cx="1005840" cy="457200"/>
          </a:xfrm>
          <a:solidFill>
            <a:schemeClr val="bg1">
              <a:lumMod val="65000"/>
            </a:schemeClr>
          </a:solidFill>
        </p:grpSpPr>
        <p:sp>
          <p:nvSpPr>
            <p:cNvPr id="51" name="Rectangle 13">
              <a:extLst>
                <a:ext uri="{FF2B5EF4-FFF2-40B4-BE49-F238E27FC236}">
                  <a16:creationId xmlns:a16="http://schemas.microsoft.com/office/drawing/2014/main" id="{9730289B-FCBE-4722-AD0B-CB61B3A1CF32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B4C288-D555-4FBB-A6B6-2B9E0DA5F849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예비과목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9B89DC50-B759-4D71-A0C8-596AAEEF7C90}"/>
              </a:ext>
            </a:extLst>
          </p:cNvPr>
          <p:cNvGrpSpPr/>
          <p:nvPr/>
        </p:nvGrpSpPr>
        <p:grpSpPr>
          <a:xfrm>
            <a:off x="3143672" y="2621022"/>
            <a:ext cx="1800200" cy="457200"/>
            <a:chOff x="1412504" y="2468547"/>
            <a:chExt cx="1005840" cy="457200"/>
          </a:xfrm>
        </p:grpSpPr>
        <p:sp>
          <p:nvSpPr>
            <p:cNvPr id="54" name="Rectangle 10">
              <a:extLst>
                <a:ext uri="{FF2B5EF4-FFF2-40B4-BE49-F238E27FC236}">
                  <a16:creationId xmlns:a16="http://schemas.microsoft.com/office/drawing/2014/main" id="{8CDECFB5-73FB-42E9-8CA8-111AA0F6BAE7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EC7521-7ED5-4465-BAF2-3669845DDF79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A1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0B3C9E8-5FA1-4B71-A309-8E7FB1F8CFB8}"/>
              </a:ext>
            </a:extLst>
          </p:cNvPr>
          <p:cNvGrpSpPr/>
          <p:nvPr/>
        </p:nvGrpSpPr>
        <p:grpSpPr>
          <a:xfrm>
            <a:off x="5231904" y="3295516"/>
            <a:ext cx="1800200" cy="457200"/>
            <a:chOff x="1412504" y="2468547"/>
            <a:chExt cx="1005840" cy="457200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60C77569-1DBD-4BFD-A7F6-29877CA4920A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21CE796-FAE6-48A9-A09C-70519133F416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50/30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7C19904-4BEB-4A06-AAF5-A59551E06DE6}"/>
              </a:ext>
            </a:extLst>
          </p:cNvPr>
          <p:cNvGrpSpPr/>
          <p:nvPr/>
        </p:nvGrpSpPr>
        <p:grpSpPr>
          <a:xfrm>
            <a:off x="5231904" y="3957854"/>
            <a:ext cx="1800200" cy="457200"/>
            <a:chOff x="1412504" y="2468547"/>
            <a:chExt cx="1005840" cy="457200"/>
          </a:xfrm>
        </p:grpSpPr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E9940C60-F9EC-4E63-A1DB-1044979AA806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DF4A75-AAA2-4748-A385-AACE07FD511C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100/60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156630CA-AE8C-444A-A06E-9D34EFD06801}"/>
              </a:ext>
            </a:extLst>
          </p:cNvPr>
          <p:cNvGrpSpPr/>
          <p:nvPr/>
        </p:nvGrpSpPr>
        <p:grpSpPr>
          <a:xfrm>
            <a:off x="5231904" y="4581201"/>
            <a:ext cx="1800200" cy="457200"/>
            <a:chOff x="1412504" y="2468547"/>
            <a:chExt cx="1005840" cy="457200"/>
          </a:xfrm>
        </p:grpSpPr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8596712C-3FB9-45BB-B439-56498498107C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9B0715C-1979-4216-BF80-B8AE1DB4DA79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FFFFFF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endParaRPr sz="1600" b="1" dirty="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07E04763-D103-4867-B218-1ED94C53741D}"/>
              </a:ext>
            </a:extLst>
          </p:cNvPr>
          <p:cNvGrpSpPr/>
          <p:nvPr/>
        </p:nvGrpSpPr>
        <p:grpSpPr>
          <a:xfrm>
            <a:off x="7464152" y="2635407"/>
            <a:ext cx="1441698" cy="457200"/>
            <a:chOff x="1412504" y="2468547"/>
            <a:chExt cx="1005840" cy="457200"/>
          </a:xfrm>
          <a:solidFill>
            <a:schemeClr val="bg2">
              <a:lumMod val="90000"/>
            </a:schemeClr>
          </a:solidFill>
        </p:grpSpPr>
        <p:sp>
          <p:nvSpPr>
            <p:cNvPr id="66" name="Rectangle 10">
              <a:extLst>
                <a:ext uri="{FF2B5EF4-FFF2-40B4-BE49-F238E27FC236}">
                  <a16:creationId xmlns:a16="http://schemas.microsoft.com/office/drawing/2014/main" id="{DE20E15A-8E1B-40C2-B800-83745109CB19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3829A10-348C-4EA5-A386-401A06CD0C9C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전공</a:t>
              </a:r>
              <a:r>
                <a:rPr lang="en-US" altLang="ko-KR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)50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81926E5-184A-4E84-BA69-1E68C11C8DB9}"/>
              </a:ext>
            </a:extLst>
          </p:cNvPr>
          <p:cNvGrpSpPr/>
          <p:nvPr/>
        </p:nvGrpSpPr>
        <p:grpSpPr>
          <a:xfrm>
            <a:off x="7464152" y="3290268"/>
            <a:ext cx="1441698" cy="457200"/>
            <a:chOff x="1412504" y="2468547"/>
            <a:chExt cx="1005840" cy="457200"/>
          </a:xfrm>
          <a:solidFill>
            <a:schemeClr val="bg2">
              <a:lumMod val="90000"/>
            </a:schemeClr>
          </a:solidFill>
        </p:grpSpPr>
        <p:sp>
          <p:nvSpPr>
            <p:cNvPr id="69" name="Rectangle 10">
              <a:extLst>
                <a:ext uri="{FF2B5EF4-FFF2-40B4-BE49-F238E27FC236}">
                  <a16:creationId xmlns:a16="http://schemas.microsoft.com/office/drawing/2014/main" id="{825D95E3-1245-43CE-B0F3-B402B60D92BC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0BDA14-95AC-4498-AA93-4110C23F420D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전공</a:t>
              </a:r>
              <a:r>
                <a:rPr lang="en-US" altLang="ko-KR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)60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09397B9-250A-4E30-AEBC-9702A1F20FE5}"/>
              </a:ext>
            </a:extLst>
          </p:cNvPr>
          <p:cNvGrpSpPr/>
          <p:nvPr/>
        </p:nvGrpSpPr>
        <p:grpSpPr>
          <a:xfrm>
            <a:off x="7464152" y="3980359"/>
            <a:ext cx="1441698" cy="457200"/>
            <a:chOff x="1412504" y="2468547"/>
            <a:chExt cx="1005840" cy="457200"/>
          </a:xfrm>
          <a:solidFill>
            <a:schemeClr val="bg2">
              <a:lumMod val="90000"/>
            </a:schemeClr>
          </a:solidFill>
        </p:grpSpPr>
        <p:sp>
          <p:nvSpPr>
            <p:cNvPr id="72" name="Rectangle 10">
              <a:extLst>
                <a:ext uri="{FF2B5EF4-FFF2-40B4-BE49-F238E27FC236}">
                  <a16:creationId xmlns:a16="http://schemas.microsoft.com/office/drawing/2014/main" id="{6922A624-34EF-4AE8-9F7D-D33DBC77711C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FAD70D4-3A8C-47B4-A1C7-C38345A043E4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교양</a:t>
              </a:r>
              <a:r>
                <a:rPr lang="en-US" altLang="ko-KR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)30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CCEFDAD-0286-439E-8DC8-18F59569A649}"/>
              </a:ext>
            </a:extLst>
          </p:cNvPr>
          <p:cNvGrpSpPr/>
          <p:nvPr/>
        </p:nvGrpSpPr>
        <p:grpSpPr>
          <a:xfrm>
            <a:off x="7464152" y="4581201"/>
            <a:ext cx="1441698" cy="457200"/>
            <a:chOff x="1412504" y="2468547"/>
            <a:chExt cx="1005840" cy="457200"/>
          </a:xfrm>
          <a:solidFill>
            <a:schemeClr val="bg2">
              <a:lumMod val="90000"/>
            </a:schemeClr>
          </a:solidFill>
        </p:grpSpPr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A5CF3366-02AB-4D50-A526-AB89228F0106}"/>
                </a:ext>
              </a:extLst>
            </p:cNvPr>
            <p:cNvSpPr/>
            <p:nvPr/>
          </p:nvSpPr>
          <p:spPr>
            <a:xfrm>
              <a:off x="1412504" y="2468547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0C12CA9-6DD8-46B1-8E97-93D65BC5FA8B}"/>
                </a:ext>
              </a:extLst>
            </p:cNvPr>
            <p:cNvSpPr txBox="1"/>
            <p:nvPr/>
          </p:nvSpPr>
          <p:spPr>
            <a:xfrm>
              <a:off x="1412504" y="2522622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CD2AB5CC-E730-44C9-957B-3C47C30A1E83}"/>
              </a:ext>
            </a:extLst>
          </p:cNvPr>
          <p:cNvGrpSpPr/>
          <p:nvPr/>
        </p:nvGrpSpPr>
        <p:grpSpPr>
          <a:xfrm>
            <a:off x="9552384" y="2615774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78" name="Rectangle 13">
              <a:extLst>
                <a:ext uri="{FF2B5EF4-FFF2-40B4-BE49-F238E27FC236}">
                  <a16:creationId xmlns:a16="http://schemas.microsoft.com/office/drawing/2014/main" id="{585AEB6B-9DEC-46A9-8158-4E24F6ECF1D1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5E3EA05-1408-4628-8499-7ED6ED3C884E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정원미달확정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4C0B91C8-AEB9-4626-843A-9F055517E8AB}"/>
              </a:ext>
            </a:extLst>
          </p:cNvPr>
          <p:cNvGrpSpPr/>
          <p:nvPr/>
        </p:nvGrpSpPr>
        <p:grpSpPr>
          <a:xfrm>
            <a:off x="9550381" y="3284984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81" name="Rectangle 13">
              <a:extLst>
                <a:ext uri="{FF2B5EF4-FFF2-40B4-BE49-F238E27FC236}">
                  <a16:creationId xmlns:a16="http://schemas.microsoft.com/office/drawing/2014/main" id="{1D5C5437-C742-4067-906D-84C76E675CE0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50EEE94-DED1-4E87-B7EF-142FBE87CDC3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추첨확정</a:t>
              </a:r>
              <a:r>
                <a:rPr lang="en-US" altLang="ko-KR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(30%)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510989D9-3F6C-4BD9-8642-6C9E36F3ECB4}"/>
              </a:ext>
            </a:extLst>
          </p:cNvPr>
          <p:cNvGrpSpPr/>
          <p:nvPr/>
        </p:nvGrpSpPr>
        <p:grpSpPr>
          <a:xfrm>
            <a:off x="9550381" y="3962528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5C61CE96-7905-4098-BBF0-244EA8BC192D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9B9A699-FCBA-47A5-BE8F-CCB43046B32D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미확정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07C6B761-07D3-4AD1-ACA0-FB32D09FC340}"/>
              </a:ext>
            </a:extLst>
          </p:cNvPr>
          <p:cNvGrpSpPr/>
          <p:nvPr/>
        </p:nvGrpSpPr>
        <p:grpSpPr>
          <a:xfrm>
            <a:off x="9550381" y="4610063"/>
            <a:ext cx="1440160" cy="457200"/>
            <a:chOff x="1415480" y="4365104"/>
            <a:chExt cx="1005840" cy="457200"/>
          </a:xfrm>
          <a:solidFill>
            <a:schemeClr val="bg1">
              <a:lumMod val="75000"/>
            </a:schemeClr>
          </a:solidFill>
        </p:grpSpPr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4D0B29FC-6781-446A-B7B0-B87B43CB3311}"/>
                </a:ext>
              </a:extLst>
            </p:cNvPr>
            <p:cNvSpPr/>
            <p:nvPr/>
          </p:nvSpPr>
          <p:spPr>
            <a:xfrm>
              <a:off x="1415480" y="4365104"/>
              <a:ext cx="100584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35781A6-73C5-4802-AD66-2889FEA97F54}"/>
                </a:ext>
              </a:extLst>
            </p:cNvPr>
            <p:cNvSpPr txBox="1"/>
            <p:nvPr/>
          </p:nvSpPr>
          <p:spPr>
            <a:xfrm>
              <a:off x="1415480" y="4419179"/>
              <a:ext cx="1005840" cy="33855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>
                  <a:solidFill>
                    <a:srgbClr val="192F6B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-</a:t>
              </a:r>
              <a:endParaRPr sz="1600" b="1" dirty="0">
                <a:solidFill>
                  <a:srgbClr val="192F6B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sp>
        <p:nvSpPr>
          <p:cNvPr id="89" name="Rectangle 18">
            <a:extLst>
              <a:ext uri="{FF2B5EF4-FFF2-40B4-BE49-F238E27FC236}">
                <a16:creationId xmlns:a16="http://schemas.microsoft.com/office/drawing/2014/main" id="{0210B3D0-0D79-4F3B-9050-CB8973F4283C}"/>
              </a:ext>
            </a:extLst>
          </p:cNvPr>
          <p:cNvSpPr/>
          <p:nvPr/>
        </p:nvSpPr>
        <p:spPr>
          <a:xfrm>
            <a:off x="1273468" y="5404975"/>
            <a:ext cx="9717073" cy="1182322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0553C-7A8E-4D8A-A872-F95A613118E8}"/>
              </a:ext>
            </a:extLst>
          </p:cNvPr>
          <p:cNvSpPr txBox="1"/>
          <p:nvPr/>
        </p:nvSpPr>
        <p:spPr>
          <a:xfrm>
            <a:off x="1387588" y="5520134"/>
            <a:ext cx="8440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A1 </a:t>
            </a:r>
            <a:r>
              <a:rPr lang="ko-KR" altLang="en-US" sz="160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과목은 희망과목 담기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인원이 수강정원 이하로 수강신청 확정</a:t>
            </a:r>
            <a:endParaRPr lang="en-US" altLang="ko-KR"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A2 </a:t>
            </a:r>
            <a:r>
              <a:rPr lang="ko-KR" altLang="en-US" sz="160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과목은 희망과목 담기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인원이 수강정원 초과로 추첨 결과 수강신청 확정</a:t>
            </a:r>
            <a:endParaRPr lang="en-US" altLang="ko-KR"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B3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과목은 수강신청 미확정으로</a:t>
            </a: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 기간에 선착순 수강신청 필요</a:t>
            </a:r>
            <a:endParaRPr lang="en-US" altLang="ko-KR"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285750" indent="-285750" algn="l">
              <a:buFontTx/>
              <a:buChar char="-"/>
            </a:pP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A4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과목은 </a:t>
            </a:r>
            <a:r>
              <a:rPr lang="ko-KR" altLang="en-US" sz="1600" dirty="0" err="1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예비과목이므로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사전수강신청 대상 아님</a:t>
            </a:r>
            <a:r>
              <a:rPr lang="en-US" altLang="ko-KR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600" dirty="0">
                <a:solidFill>
                  <a:srgbClr val="222222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학년별 수강신청 기간에 선착순 수강신청 필요</a:t>
            </a:r>
            <a:endParaRPr lang="en-US" altLang="ko-KR" sz="1600" dirty="0">
              <a:solidFill>
                <a:srgbClr val="222222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4B3CB2-E141-4308-B6AA-550E3C18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05E8-5F5E-4481-9162-A67C34E3E1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64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600" dirty="0" err="1">
            <a:solidFill>
              <a:srgbClr val="222222"/>
            </a:solidFill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1605</Words>
  <Application>Microsoft Office PowerPoint</Application>
  <PresentationFormat>와이드스크린</PresentationFormat>
  <Paragraphs>271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KoPubWorld돋움체 Medium</vt:lpstr>
      <vt:lpstr>KoPub돋움체 Medium</vt:lpstr>
      <vt:lpstr>KoPubWorld돋움체 Bold</vt:lpstr>
      <vt:lpstr>KoPubWorld돋움체_Pro Medium</vt:lpstr>
      <vt:lpstr>맑은 고딕</vt:lpstr>
      <vt:lpstr>Wingdings</vt:lpstr>
      <vt:lpstr>KoPubWorld돋움체_Pro Bold</vt:lpstr>
      <vt:lpstr>KoPub돋움체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khu</dc:creator>
  <cp:lastModifiedBy>user</cp:lastModifiedBy>
  <cp:revision>1054</cp:revision>
  <cp:lastPrinted>2026-06-08T01:05:12Z</cp:lastPrinted>
  <dcterms:created xsi:type="dcterms:W3CDTF">2016-03-15T00:58:44Z</dcterms:created>
  <dcterms:modified xsi:type="dcterms:W3CDTF">2026-06-15T07:17:01Z</dcterms:modified>
  <cp:version/>
</cp:coreProperties>
</file>